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oto Sans SC" panose="020B0200000000000000" pitchFamily="34" charset="-122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6" d="100"/>
          <a:sy n="106" d="100"/>
        </p:scale>
        <p:origin x="75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t="-47" b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15" name="Group 2"/>
          <p:cNvGrpSpPr/>
          <p:nvPr/>
        </p:nvGrpSpPr>
        <p:grpSpPr>
          <a:xfrm>
            <a:off x="0" y="0"/>
            <a:ext cx="12192667" cy="6858000"/>
            <a:chOff x="0" y="0"/>
            <a:chExt cx="12192667" cy="6858000"/>
          </a:xfrm>
        </p:grpSpPr>
        <p:pic>
          <p:nvPicPr>
            <p:cNvPr id="100004" name="Picture 3"/>
            <p:cNvPicPr>
              <a:picLocks noChangeAspect="1"/>
            </p:cNvPicPr>
            <p:nvPr/>
          </p:nvPicPr>
          <p:blipFill>
            <a:blip r:embed="rId3"/>
            <a:srcRect t="46016"/>
            <a:stretch>
              <a:fillRect/>
            </a:stretch>
          </p:blipFill>
          <p:spPr>
            <a:xfrm>
              <a:off x="0" y="3631597"/>
              <a:ext cx="12192000" cy="322640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100005" name="Picture 4"/>
            <p:cNvPicPr>
              <a:picLocks noChangeAspect="1"/>
            </p:cNvPicPr>
            <p:nvPr/>
          </p:nvPicPr>
          <p:blipFill>
            <a:blip r:embed="rId4"/>
            <a:srcRect r="74792" b="33090"/>
            <a:stretch>
              <a:fillRect/>
            </a:stretch>
          </p:blipFill>
          <p:spPr>
            <a:xfrm>
              <a:off x="0" y="0"/>
              <a:ext cx="2286000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100006" name="Picture 5"/>
            <p:cNvPicPr>
              <a:picLocks noChangeAspect="1"/>
            </p:cNvPicPr>
            <p:nvPr/>
          </p:nvPicPr>
          <p:blipFill>
            <a:blip r:embed="rId4"/>
            <a:srcRect l="73104" b="33090"/>
            <a:stretch>
              <a:fillRect/>
            </a:stretch>
          </p:blipFill>
          <p:spPr>
            <a:xfrm>
              <a:off x="9753600" y="0"/>
              <a:ext cx="2439067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</p:grpSp>
      <p:sp>
        <p:nvSpPr>
          <p:cNvPr id="100009" name="TextBox 6"/>
          <p:cNvSpPr txBox="1"/>
          <p:nvPr/>
        </p:nvSpPr>
        <p:spPr>
          <a:xfrm>
            <a:off x="3482975" y="946150"/>
            <a:ext cx="5226050" cy="511175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dist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/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eyJfdGVtcGxhdGVEYXRhIjp7ImxpbmVDb3VudCI6IjMiLCJ3b3JkQ291bnQiOiI0MyJ9LCJ0YWciOiJub0VkaXQifQ==</bd:templateData>
          </p:ext>
        </p:extLst>
      </p:sp>
      <p:sp>
        <p:nvSpPr>
          <p:cNvPr id="7" name="AutoShape 7"/>
          <p:cNvSpPr/>
          <p:nvPr/>
        </p:nvSpPr>
        <p:spPr>
          <a:xfrm>
            <a:off x="4250722" y="4036028"/>
            <a:ext cx="1570958" cy="358140"/>
          </a:xfrm>
          <a:prstGeom prst="roundRect">
            <a:avLst>
              <a:gd name="adj" fmla="val 50000"/>
            </a:avLst>
          </a:prstGeom>
          <a:solidFill>
            <a:srgbClr val="FFFFFF">
              <a:alpha val="74000"/>
            </a:srgbClr>
          </a:solidFill>
          <a:ln w="6350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rtlCol="0" anchor="ctr" anchorCtr="0">
            <a:normAutofit fontScale="92500" lnSpcReduction="20000"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dk1">
                    <a:alpha val="100000"/>
                    <a:lumMod val="65000"/>
                    <a:lumOff val="35000"/>
                  </a:schemeClr>
                </a:solidFill>
                <a:latin typeface="Noto Sans SC"/>
                <a:ea typeface="Noto Sans SC"/>
                <a:cs typeface="Noto Sans SC"/>
              </a:rPr>
              <a:t>Lambert.Wang</a:t>
            </a:r>
            <a:endParaRPr lang="en-US" sz="1100"/>
          </a:p>
        </p:txBody>
        <p:extLst mod="1">
          <p:ext uri="http://schemas.baidu.com/office/drawing/2023/templateData">
            <bd:templateData xmlns="" xmlns:bd="http://schemas.baidu.com/office/drawing/2023/templateData">eyJfdGVtcGxhdGVEYXRhIjp7ImxpbmVDb3VudCI6IjEiLCJ3b3JkQ291bnQiOiI2In0sInRhZyI6Im5vRWRpdCJ9</bd:templateData>
          </p:ext>
        </p:extLst>
      </p:sp>
      <p:sp>
        <p:nvSpPr>
          <p:cNvPr id="8" name="AutoShape 8"/>
          <p:cNvSpPr/>
          <p:nvPr/>
        </p:nvSpPr>
        <p:spPr>
          <a:xfrm>
            <a:off x="6370320" y="4036028"/>
            <a:ext cx="1570958" cy="358140"/>
          </a:xfrm>
          <a:prstGeom prst="roundRect">
            <a:avLst>
              <a:gd name="adj" fmla="val 50000"/>
            </a:avLst>
          </a:prstGeom>
          <a:solidFill>
            <a:srgbClr val="FFFFFF">
              <a:alpha val="74000"/>
            </a:srgbClr>
          </a:solidFill>
          <a:ln w="6350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dk1">
                    <a:alpha val="100000"/>
                    <a:lumMod val="65000"/>
                    <a:lumOff val="35000"/>
                  </a:schemeClr>
                </a:solidFill>
                <a:latin typeface="Noto Sans SC"/>
                <a:ea typeface="Noto Sans SC"/>
                <a:cs typeface="Noto Sans SC"/>
              </a:rPr>
              <a:t>2025-10-09</a:t>
            </a:r>
            <a:endParaRPr lang="en-US" sz="1100"/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eyJfdGVtcGxhdGVEYXRhIjp7ImNvbnRlbnRUeXBlIjoiJERhdGUiLCJsaW5lQ291bnQiOiIxIiwid29yZENvdW50IjoiNiJ9LCJ0YWciOiJub0VkaXQifQ==</bd:templateData>
          </p:ext>
        </p:extLst>
      </p:sp>
      <p:sp>
        <p:nvSpPr>
          <p:cNvPr id="9" name="TextBox 9"/>
          <p:cNvSpPr txBox="1"/>
          <p:nvPr/>
        </p:nvSpPr>
        <p:spPr>
          <a:xfrm>
            <a:off x="2773679" y="447389"/>
            <a:ext cx="6644642" cy="2981278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4800" b="1" dirty="0" err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认知觉醒</a:t>
            </a:r>
            <a:endParaRPr lang="en-US" sz="48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eyJfdGVtcGxhdGVEYXRhIjp7ImNvbnRlbnRUeXBlIjoiJHRpdGxlIiwibGluZUNvdW50IjoiMyIsIndvcmRDb3VudCI6IjkifSwidGFnIjoiJHRpdGxlIn0=</bd:templateData>
          </p:ext>
        </p:extLst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A773C7-FA05-4C00-8D6C-414A8AD6143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69" y="1735764"/>
            <a:ext cx="2652395" cy="298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http://schemas.baidu.com/office/drawing/2023/templateData">
      <bd:templateData xmlns="" xmlns:bd="http://schemas.baidu.com/office/drawing/2023/templateData">eyJtZCI6IuiupOefpeiniemGkiIsInRwbGlkIjoiMTAyMzE1IiwidHBsTmFtZSI6InRpdGxlXzEwMjMxNSIsImVkaXRlZCI6InRydWUifQ==</bd:templateData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意识分层理论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3" name="TextBox 3"/>
          <p:cNvSpPr txBox="1"/>
          <p:nvPr/>
        </p:nvSpPr>
        <p:spPr>
          <a:xfrm>
            <a:off x="515104" y="1376998"/>
            <a:ext cx="3637467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潜意识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eyJfdGVtcGxhdGVEYXRhIjp7ImNvbnRlbnRUeXBlIjoiJGl0ZW0xX3RpdGxlIiwibGluZUNvdW50IjoiMSIsIndvcmRDb3VudCI6IjEwIn0sInRhZyI6IiRpdGVtMV90aXRsZSJ9</bd:templateData>
          </p:ext>
        </p:extLst>
      </p:sp>
      <p:sp>
        <p:nvSpPr>
          <p:cNvPr id="4" name="TextBox 4"/>
          <p:cNvSpPr txBox="1"/>
          <p:nvPr/>
        </p:nvSpPr>
        <p:spPr>
          <a:xfrm>
            <a:off x="4278857" y="1376998"/>
            <a:ext cx="3637467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潜意识的作用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eyJfdGVtcGxhdGVEYXRhIjp7ImNvbnRlbnRUeXBlIjoiJGl0ZW0yX3RpdGxlIiwibGluZUNvdW50IjoiMSIsIndvcmRDb3VudCI6IjEwIn0sInRhZyI6IiRpdGVtMl90aXRsZSJ9</bd:templateData>
          </p:ext>
        </p:extLst>
      </p:sp>
      <p:sp>
        <p:nvSpPr>
          <p:cNvPr id="5" name="TextBox 5"/>
          <p:cNvSpPr txBox="1"/>
          <p:nvPr/>
        </p:nvSpPr>
        <p:spPr>
          <a:xfrm>
            <a:off x="8042611" y="1376998"/>
            <a:ext cx="3637467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善用潜意识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eyJfdGVtcGxhdGVEYXRhIjp7ImNvbnRlbnRUeXBlIjoiJGl0ZW0zX3RpdGxlIiwibGluZUNvdW50IjoiMSIsIndvcmRDb3VudCI6IjEwIn0sInRhZyI6IiRpdGVtM190aXRsZSJ9</bd:templateData>
          </p:ext>
        </p:extLst>
      </p:sp>
      <p:sp>
        <p:nvSpPr>
          <p:cNvPr id="6" name="TextBox 6"/>
          <p:cNvSpPr txBox="1"/>
          <p:nvPr/>
        </p:nvSpPr>
        <p:spPr>
          <a:xfrm>
            <a:off x="2395390" y="3950072"/>
            <a:ext cx="3637467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人生目标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eyJfdGVtcGxhdGVEYXRhIjp7ImNvbnRlbnRUeXBlIjoiJGl0ZW00X3RpdGxlIiwibGluZUNvdW50IjoiMSIsIndvcmRDb3VudCI6IjEwIn0sInRhZyI6IiRpdGVtNF90aXRsZSJ9</bd:templateData>
          </p:ext>
        </p:extLst>
      </p:sp>
      <p:sp>
        <p:nvSpPr>
          <p:cNvPr id="7" name="TextBox 7"/>
          <p:cNvSpPr txBox="1"/>
          <p:nvPr/>
        </p:nvSpPr>
        <p:spPr>
          <a:xfrm>
            <a:off x="6159144" y="3950072"/>
            <a:ext cx="3637467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元认知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eyJfdGVtcGxhdGVEYXRhIjp7ImNvbnRlbnRUeXBlIjoiJGl0ZW01X3RpdGxlIiwibGluZUNvdW50IjoiMSIsIndvcmRDb3VudCI6IjEwIn0sInRhZyI6IiRpdGVtNV90aXRsZSJ9</bd:templateData>
          </p:ext>
        </p:extLst>
      </p:sp>
      <p:sp>
        <p:nvSpPr>
          <p:cNvPr id="8" name="AutoShape 8"/>
          <p:cNvSpPr/>
          <p:nvPr/>
        </p:nvSpPr>
        <p:spPr>
          <a:xfrm>
            <a:off x="515104" y="1943785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9" name="TextBox 9"/>
          <p:cNvSpPr txBox="1"/>
          <p:nvPr/>
        </p:nvSpPr>
        <p:spPr>
          <a:xfrm>
            <a:off x="740613" y="2105555"/>
            <a:ext cx="3186449" cy="14486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为了更好生存，人类进化出了意识分层，潜意识负责生理系统，意识负责社会系统，潜意识可以理解为感性的直觉。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eyJfdGVtcGxhdGVEYXRhIjp7ImNvbnRlbnRUeXBlIjoiJGl0ZW0xX2MiLCJsaW5lQ291bnQiOiI0Iiwid29yZENvdW50IjoiMTUifSwidGFnIjoiJGl0ZW0xX2MifQ==</bd:templateData>
          </p:ext>
        </p:extLst>
      </p:sp>
      <p:sp>
        <p:nvSpPr>
          <p:cNvPr id="10" name="AutoShape 10"/>
          <p:cNvSpPr/>
          <p:nvPr/>
        </p:nvSpPr>
        <p:spPr>
          <a:xfrm>
            <a:off x="4278857" y="1943785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1" name="TextBox 11"/>
          <p:cNvSpPr txBox="1"/>
          <p:nvPr/>
        </p:nvSpPr>
        <p:spPr>
          <a:xfrm>
            <a:off x="4504366" y="2105555"/>
            <a:ext cx="3186449" cy="14486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潜意识可以帮助我们识别喜好和察觉潜在危险，例如第一印象对某些人不喜欢不认可，大概率后续交往中合不来。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eyJfdGVtcGxhdGVEYXRhIjp7ImNvbnRlbnRUeXBlIjoiJGl0ZW0yX2MiLCJsaW5lQ291bnQiOiI0Iiwid29yZENvdW50IjoiMTUifSwidGFnIjoiJGl0ZW0yX2MifQ==</bd:templateData>
          </p:ext>
        </p:extLst>
      </p:sp>
      <p:sp>
        <p:nvSpPr>
          <p:cNvPr id="12" name="AutoShape 12"/>
          <p:cNvSpPr/>
          <p:nvPr/>
        </p:nvSpPr>
        <p:spPr>
          <a:xfrm>
            <a:off x="8042611" y="1943785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3" name="TextBox 13"/>
          <p:cNvSpPr txBox="1"/>
          <p:nvPr/>
        </p:nvSpPr>
        <p:spPr>
          <a:xfrm>
            <a:off x="8268120" y="2105555"/>
            <a:ext cx="3186449" cy="14486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书中建议我们善用潜意识，用感性、潜意识来帮自己做选择，而用理性的意识帮助自己思考。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eyJfdGVtcGxhdGVEYXRhIjp7ImNvbnRlbnRUeXBlIjoiJGl0ZW0zX2MiLCJsaW5lQ291bnQiOiI0Iiwid29yZENvdW50IjoiMTUifSwidGFnIjoiJGl0ZW0zX2MifQ==</bd:templateData>
          </p:ext>
        </p:extLst>
      </p:sp>
      <p:sp>
        <p:nvSpPr>
          <p:cNvPr id="14" name="AutoShape 14"/>
          <p:cNvSpPr/>
          <p:nvPr/>
        </p:nvSpPr>
        <p:spPr>
          <a:xfrm>
            <a:off x="2395390" y="4500511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5" name="TextBox 15"/>
          <p:cNvSpPr txBox="1"/>
          <p:nvPr/>
        </p:nvSpPr>
        <p:spPr>
          <a:xfrm>
            <a:off x="2620899" y="4662281"/>
            <a:ext cx="3186449" cy="14486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致迷茫的自己，也许自己早已有了人生目标的种子，但是它并没有成长，可以用潜意识来找到它，并用理性浇灌它成长。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eyJfdGVtcGxhdGVEYXRhIjp7ImNvbnRlbnRUeXBlIjoiJGl0ZW00X2MiLCJsaW5lQ291bnQiOiI0Iiwid29yZENvdW50IjoiMTUifSwidGFnIjoiJGl0ZW00X2MifQ==</bd:templateData>
          </p:ext>
        </p:extLst>
      </p:sp>
      <p:sp>
        <p:nvSpPr>
          <p:cNvPr id="16" name="AutoShape 16"/>
          <p:cNvSpPr/>
          <p:nvPr/>
        </p:nvSpPr>
        <p:spPr>
          <a:xfrm>
            <a:off x="6159144" y="4500511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7" name="TextBox 17"/>
          <p:cNvSpPr txBox="1"/>
          <p:nvPr/>
        </p:nvSpPr>
        <p:spPr>
          <a:xfrm>
            <a:off x="6384653" y="4662281"/>
            <a:ext cx="3186449" cy="14486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元认知是指人跳脱身体之外观察分析自己，通俗的讲这就是人对自我的反思，反省反思有被动的也有主动的。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eyJfdGVtcGxhdGVEYXRhIjp7ImNvbnRlbnRUeXBlIjoiJGl0ZW01X2MiLCJsaW5lQ291bnQiOiI0Iiwid29yZENvdW50IjoiMTUifSwidGFnIjoiJGl0ZW01X2MifQ==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aEj+ivhuWIhuWxgueQhuiuulxuIyMjIOa9nOaEj+ivhlxu5Li65LqG5pu05aW955Sf5a2Y77yM5Lq657G76L+b5YyW5Ye65LqG5oSP6K+G5YiG5bGC77yM5r2c5oSP6K+G6LSf6LSj55Sf55CG57O757uf77yM5oSP6K+G6LSf6LSj56S+5Lya57O757uf77yM5r2c5oSP6K+G5Y+v5Lul55CG6Kej5Li65oSf5oCn55qE55u06KeJ44CCXG4jIyMg5r2c5oSP6K+G55qE5L2c55SoXG7mvZzmhI/or4blj6/ku6XluK7liqnmiJHku6zor4bliKvllpzlpb3lkozlr5/op4nmvZzlnKjljbHpmanvvIzkvovlpoLnrKzkuIDljbDosaHlr7nmn5DkupvkurrkuI3llpzmrKLkuI3orqTlj6/vvIzlpKfmpoLnjoflkI7nu63kuqTlvoDkuK3lkIjkuI3mnaXjgIJcbiMjIyDlloTnlKjmvZzmhI/or4ZcbuS5puS4reW7uuiuruaIkeS7rOWWhOeUqOa9nOaEj+ivhu+8jOeUqOaEn+aAp+OAgea9nOaEj+ivhuadpeW4ruiHquW3seWBmumAieaLqe+8jOiAjOeUqOeQhuaAp+eahOaEj+ivhuW4ruWKqeiHquW3seaAneiAg+OAglxuIyMjIOS6uueUn+ebruagh1xu6Ie06L+36Iyr55qE6Ieq5bex77yM5Lmf6K646Ieq5bex5pep5bey5pyJ5LqG5Lq655Sf55uu5qCH55qE56eN5a2Q77yM5L2G5piv5a6D5bm25rKh5pyJ5oiQ6ZW/77yM5Y+v5Lul55So5r2c5oSP6K+G5p2l5om+5Yiw5a6D77yM5bm255So55CG5oCn5rWH54GM5a6D5oiQ6ZW/44CCXG4jIyMg5YWD6K6k55+lXG7lhYPorqTnn6XmmK/mjIfkurrot7PohLHouqvkvZPkuYvlpJbop4Llr5/liIbmnpDoh6rlt7HvvIzpgJrkv5fnmoTorrLov5nlsLHmmK/kurrlr7noh6rmiJHnmoTlj43mgJ3vvIzlj43nnIHlj43mgJ3mnInooqvliqjnmoTkuZ/mnInkuLvliqjnmoTjgIIiLCJ0cGxpZCI6IjEwMjMxNSIsInRwbE5hbWUiOiJsaXN0NV9zYW1lU3R5bGUwcGljMSIsImVkaXRlZCI6ImZhbHNlIn0=</bd:templateData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t="-47" b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015" name="Group 2"/>
          <p:cNvGrpSpPr/>
          <p:nvPr/>
        </p:nvGrpSpPr>
        <p:grpSpPr>
          <a:xfrm>
            <a:off x="0" y="0"/>
            <a:ext cx="12192667" cy="6858000"/>
            <a:chOff x="0" y="0"/>
            <a:chExt cx="12192667" cy="6858000"/>
          </a:xfrm>
        </p:grpSpPr>
        <p:pic>
          <p:nvPicPr>
            <p:cNvPr id="700004" name="Picture 3"/>
            <p:cNvPicPr>
              <a:picLocks noChangeAspect="1"/>
            </p:cNvPicPr>
            <p:nvPr/>
          </p:nvPicPr>
          <p:blipFill>
            <a:blip r:embed="rId3"/>
            <a:srcRect t="46016"/>
            <a:stretch>
              <a:fillRect/>
            </a:stretch>
          </p:blipFill>
          <p:spPr>
            <a:xfrm>
              <a:off x="0" y="3631597"/>
              <a:ext cx="12192000" cy="322640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5" name="Picture 4"/>
            <p:cNvPicPr>
              <a:picLocks noChangeAspect="1"/>
            </p:cNvPicPr>
            <p:nvPr/>
          </p:nvPicPr>
          <p:blipFill>
            <a:blip r:embed="rId4"/>
            <a:srcRect r="74792" b="33090"/>
            <a:stretch>
              <a:fillRect/>
            </a:stretch>
          </p:blipFill>
          <p:spPr>
            <a:xfrm>
              <a:off x="0" y="0"/>
              <a:ext cx="2286000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6" name="Picture 5"/>
            <p:cNvPicPr>
              <a:picLocks noChangeAspect="1"/>
            </p:cNvPicPr>
            <p:nvPr/>
          </p:nvPicPr>
          <p:blipFill>
            <a:blip r:embed="rId4"/>
            <a:srcRect l="73104" b="33090"/>
            <a:stretch>
              <a:fillRect/>
            </a:stretch>
          </p:blipFill>
          <p:spPr>
            <a:xfrm>
              <a:off x="9753600" y="0"/>
              <a:ext cx="2439067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</p:grpSp>
      <p:sp>
        <p:nvSpPr>
          <p:cNvPr id="700008" name="AutoShape 6"/>
          <p:cNvSpPr/>
          <p:nvPr/>
        </p:nvSpPr>
        <p:spPr>
          <a:xfrm>
            <a:off x="2874010" y="3855085"/>
            <a:ext cx="6443980" cy="49149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285750" indent="-28575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1100"/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eyJfdGVtcGxhdGVEYXRhIjp7ImxpbmVDb3VudCI6IjIiLCJ3b3JkQ291bnQiOiI1MyJ9LCJ0YWciOiJub0VkaXQifQ==</bd:templateData>
          </p:ext>
        </p:extLst>
      </p:sp>
      <p:sp>
        <p:nvSpPr>
          <p:cNvPr id="700009" name="TextBox 7"/>
          <p:cNvSpPr txBox="1"/>
          <p:nvPr/>
        </p:nvSpPr>
        <p:spPr>
          <a:xfrm>
            <a:off x="4422775" y="842645"/>
            <a:ext cx="3346450" cy="16052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eyJfdGVtcGxhdGVEYXRhIjp7ImNvbnRlbnRUeXBlIjoiJG51bWJlciIsImxpbmVDb3VudCI6IjEiLCJ3b3JkQ291bnQiOiIyIn0sInRhZyI6IiRudW1iZXIifQ==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2104380" y="2561590"/>
            <a:ext cx="8164830" cy="15392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4125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元认知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eyJfdGVtcGxhdGVEYXRhIjp7ImNvbnRlbnRUeXBlIjoiJHRpdGxlIiwibGluZUNvdW50IjoiMiIsIndvcmRDb3VudCI6IjE0In0sInRhZyI6IiR0aXRsZSJ9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eyJtZCI6IiMjIOWFg+iupOefpSIsInRwbGlkIjoiMTAyMzE1IiwidHBsTmFtZSI6ImgydGl0bGVfMTAyMzE1IiwiZWRpdGVkIjoiZmFsc2UifQ==</bd:templateData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7192" y="1308287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元认知的概念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eyJfdGVtcGxhdGVEYXRhIjp7ImNvbnRlbnRUeXBlIjoiJGl0ZW0xX3RpdGxlIiwibGluZUNvdW50IjoiMSIsIndvcmRDb3VudCI6IjE1In0sInRhZyI6IiRpdGVtMV90aXRsZSJ9</bd:templateData>
          </p:ext>
        </p:extLst>
      </p:sp>
      <p:sp>
        <p:nvSpPr>
          <p:cNvPr id="3" name="TextBox 3"/>
          <p:cNvSpPr txBox="1"/>
          <p:nvPr/>
        </p:nvSpPr>
        <p:spPr>
          <a:xfrm>
            <a:off x="6865764" y="1271476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高级元认知的作用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eyJfdGVtcGxhdGVEYXRhIjp7ImNvbnRlbnRUeXBlIjoiJGl0ZW00X3RpdGxlIiwibGluZUNvdW50IjoiMSIsIndvcmRDb3VudCI6IjE1In0sInRhZyI6IiRpdGVtNF90aXRsZSJ9</bd:templateData>
          </p:ext>
        </p:extLst>
      </p:sp>
      <p:sp>
        <p:nvSpPr>
          <p:cNvPr id="4" name="TextBox 4"/>
          <p:cNvSpPr txBox="1"/>
          <p:nvPr/>
        </p:nvSpPr>
        <p:spPr>
          <a:xfrm>
            <a:off x="6878035" y="2989034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提升元认知的方法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eyJfdGVtcGxhdGVEYXRhIjp7ImNvbnRlbnRUeXBlIjoiJGl0ZW01X3RpdGxlIiwibGluZUNvdW50IjoiMSIsIndvcmRDb3VudCI6IjE1In0sInRhZyI6IiRpdGVtNV90aXRsZSJ9</bd:templateData>
          </p:ext>
        </p:extLst>
      </p:sp>
      <p:sp>
        <p:nvSpPr>
          <p:cNvPr id="5" name="TextBox 5"/>
          <p:cNvSpPr txBox="1"/>
          <p:nvPr/>
        </p:nvSpPr>
        <p:spPr>
          <a:xfrm>
            <a:off x="6890305" y="4725206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做事前的准备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eyJfdGVtcGxhdGVEYXRhIjp7ImNvbnRlbnRUeXBlIjoiJGl0ZW02X3RpdGxlIiwibGluZUNvdW50IjoiMSIsIndvcmRDb3VudCI6IjE1In0sInRhZyI6IiRpdGVtNl90aXRsZSJ9</bd:templateData>
          </p:ext>
        </p:extLst>
      </p:sp>
      <p:sp>
        <p:nvSpPr>
          <p:cNvPr id="6" name="TextBox 6"/>
          <p:cNvSpPr txBox="1"/>
          <p:nvPr/>
        </p:nvSpPr>
        <p:spPr>
          <a:xfrm>
            <a:off x="1321733" y="4762018"/>
            <a:ext cx="4414526" cy="62484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主动反思的重要性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eyJfdGVtcGxhdGVEYXRhIjp7ImNvbnRlbnRUeXBlIjoiJGl0ZW0zX3RpdGxlIiwibGluZUNvdW50IjoiMSIsIndvcmRDb3VudCI6IjE1In0sInRhZyI6IiRpdGVtM190aXRsZSJ9</bd:templateData>
          </p:ext>
        </p:extLst>
      </p:sp>
      <p:sp>
        <p:nvSpPr>
          <p:cNvPr id="7" name="TextBox 7"/>
          <p:cNvSpPr txBox="1"/>
          <p:nvPr/>
        </p:nvSpPr>
        <p:spPr>
          <a:xfrm>
            <a:off x="1309463" y="3025846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反省反思的类别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eyJfdGVtcGxhdGVEYXRhIjp7ImNvbnRlbnRUeXBlIjoiJGl0ZW0yX3RpdGxlIiwibGluZUNvdW50IjoiMSIsIndvcmRDb3VudCI6IjE1In0sInRhZyI6IiRpdGVtMl90aXRsZSJ9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1297192" y="1670999"/>
            <a:ext cx="4486656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元认知是指人跳脱身体之外观察分析自己，通俗的讲就是人对自我的反思。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eyJfdGVtcGxhdGVEYXRhIjp7ImNvbnRlbnRUeXBlIjoiJGl0ZW0xX2MiLCJsaW5lQ291bnQiOiIzIiwid29yZENvdW50IjoiMjEifSwidGFnIjoiJGl0ZW0xX2MifQ==</bd:templateData>
          </p:ext>
        </p:extLst>
      </p:sp>
      <p:sp>
        <p:nvSpPr>
          <p:cNvPr id="9" name="TextBox 9"/>
          <p:cNvSpPr txBox="1"/>
          <p:nvPr/>
        </p:nvSpPr>
        <p:spPr>
          <a:xfrm>
            <a:off x="1309463" y="3410120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反省反思有被动的也有主动的，被动反思只有当自己有遇到问题时才进行，大部分人属于此类。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eyJfdGVtcGxhdGVEYXRhIjp7ImNvbnRlbnRUeXBlIjoiJGl0ZW0yX2MiLCJsaW5lQ291bnQiOiIzIiwid29yZENvdW50IjoiMjEifSwidGFnIjoiJGl0ZW0yX2MifQ==</bd:templateData>
          </p:ext>
        </p:extLst>
      </p:sp>
      <p:sp>
        <p:nvSpPr>
          <p:cNvPr id="10" name="TextBox 10"/>
          <p:cNvSpPr txBox="1"/>
          <p:nvPr/>
        </p:nvSpPr>
        <p:spPr>
          <a:xfrm>
            <a:off x="1321733" y="5149114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主动反思才是人可以可以跃升觉醒的关键，正如孟子所言“吾日三省吾身”，强调的就是这个道。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eyJfdGVtcGxhdGVEYXRhIjp7ImNvbnRlbnRUeXBlIjoiJGl0ZW0zX2MiLCJsaW5lQ291bnQiOiIzIiwid29yZENvdW50IjoiMjEifSwidGFnIjoiJGl0ZW0zX2MifQ==</bd:templateData>
          </p:ext>
        </p:extLst>
      </p:sp>
      <p:sp>
        <p:nvSpPr>
          <p:cNvPr id="11" name="TextBox 11"/>
          <p:cNvSpPr txBox="1"/>
          <p:nvPr/>
        </p:nvSpPr>
        <p:spPr>
          <a:xfrm>
            <a:off x="6865764" y="1634188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高级的元认知能帮助我们从高处、深处、远处看待现在的自己，保持清醒、不迷失，保持动力、不懈怠，保持平和、不冲动。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eyJfdGVtcGxhdGVEYXRhIjp7ImNvbnRlbnRUeXBlIjoiJGl0ZW00X2MiLCJsaW5lQ291bnQiOiIzIiwid29yZENvdW50IjoiMjEifSwidGFnIjoiJGl0ZW00X2MifQ==</bd:templateData>
          </p:ext>
        </p:extLst>
      </p:sp>
      <p:sp>
        <p:nvSpPr>
          <p:cNvPr id="12" name="TextBox 12"/>
          <p:cNvSpPr txBox="1"/>
          <p:nvPr/>
        </p:nvSpPr>
        <p:spPr>
          <a:xfrm>
            <a:off x="6878035" y="3373308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提升元认知，可以通过冥想，刻意练习，做选择时停下来思考，激活自己的理智脑而拒绝让情绪脑和本能脑左右自己的选择。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eyJfdGVtcGxhdGVEYXRhIjp7ImNvbnRlbnRUeXBlIjoiJGl0ZW01X2MiLCJsaW5lQ291bnQiOiIzIiwid29yZENvdW50IjoiMjEifSwidGFnIjoiJGl0ZW01X2MifQ==</bd:templateData>
          </p:ext>
        </p:extLst>
      </p:sp>
      <p:sp>
        <p:nvSpPr>
          <p:cNvPr id="13" name="TextBox 13"/>
          <p:cNvSpPr txBox="1"/>
          <p:nvPr/>
        </p:nvSpPr>
        <p:spPr>
          <a:xfrm>
            <a:off x="6890305" y="5112302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做事情前应该先理清思路，消除模糊，拒绝盲目行动，产生“自己有认真努力”的自我感动，没有计划的努力其实没有意义。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eyJfdGVtcGxhdGVEYXRhIjp7ImNvbnRlbnRUeXBlIjoiJGl0ZW02X2MiLCJsaW5lQ291bnQiOiIzIiwid29yZENvdW50IjoiMjEifSwidGFnIjoiJGl0ZW02X2MifQ==</bd:templateData>
          </p:ext>
        </p:extLst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元认知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  <p:grpSp>
        <p:nvGrpSpPr>
          <p:cNvPr id="15" name="Group 15"/>
          <p:cNvGrpSpPr/>
          <p:nvPr/>
        </p:nvGrpSpPr>
        <p:grpSpPr>
          <a:xfrm>
            <a:off x="839115" y="1512589"/>
            <a:ext cx="197186" cy="5357334"/>
            <a:chOff x="839115" y="1512589"/>
            <a:chExt cx="197186" cy="5357334"/>
          </a:xfrm>
        </p:grpSpPr>
        <p:sp>
          <p:nvSpPr>
            <p:cNvPr id="16" name="AutoShape 16"/>
            <p:cNvSpPr/>
            <p:nvPr/>
          </p:nvSpPr>
          <p:spPr>
            <a:xfrm>
              <a:off x="839115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9115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839115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19" name="Connector 19"/>
            <p:cNvCxnSpPr/>
            <p:nvPr/>
          </p:nvCxnSpPr>
          <p:spPr>
            <a:xfrm>
              <a:off x="937708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Group 20"/>
          <p:cNvGrpSpPr/>
          <p:nvPr/>
        </p:nvGrpSpPr>
        <p:grpSpPr>
          <a:xfrm>
            <a:off x="6455568" y="1512589"/>
            <a:ext cx="197186" cy="5357334"/>
            <a:chOff x="6455568" y="1512589"/>
            <a:chExt cx="197186" cy="5357334"/>
          </a:xfrm>
        </p:grpSpPr>
        <p:sp>
          <p:nvSpPr>
            <p:cNvPr id="21" name="AutoShape 21"/>
            <p:cNvSpPr/>
            <p:nvPr/>
          </p:nvSpPr>
          <p:spPr>
            <a:xfrm>
              <a:off x="6455568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455568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455568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24" name="Connector 24"/>
            <p:cNvCxnSpPr/>
            <p:nvPr/>
          </p:nvCxnSpPr>
          <p:spPr>
            <a:xfrm>
              <a:off x="6554162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WFg+iupOefpVxuIyMjIOWFg+iupOefpeeahOamguW/tVxu5YWD6K6k55+l5piv5oyH5Lq66Lez6ISx6Lqr5L2T5LmL5aSW6KeC5a+f5YiG5p6Q6Ieq5bex77yM6YCa5L+X55qE6K6y5bCx5piv5Lq65a+56Ieq5oiR55qE5Y+N5oCd44CCXG4jIyMg5Y+N55yB5Y+N5oCd55qE57G75YirXG7lj43nnIHlj43mgJ3mnInooqvliqjnmoTkuZ/mnInkuLvliqjnmoTvvIzooqvliqjlj43mgJ3lj6rmnInlvZPoh6rlt7HmnInpgYfliLDpl67popjml7bmiY3ov5vooYzvvIzlpKfpg6jliIbkurrlsZ7kuo7mraTnsbvjgIJcbiMjIyDkuLvliqjlj43mgJ3nmoTph43opoHmgKdcbuS4u+WKqOWPjeaAneaJjeaYr+S6uuWPr+S7peWPr+S7pei3g+WNh+iniemGkueahOWFs+mUru+8jOato+WmguWtn+WtkOaJgOiogOKAnOWQvuaXpeS4ieecgeWQvui6q+KAne+8jOW8uuiwg+eahOWwseaYr+i/meS4qumBk+OAglxuIyMjIOmrmOe6p+WFg+iupOefpeeahOS9nOeUqFxu6auY57qn55qE5YWD6K6k55+l6IO95biu5Yqp5oiR5Lus5LuO6auY5aSE44CB5rex5aSE44CB6L+c5aSE55yL5b6F546w5Zyo55qE6Ieq5bex77yM5L+d5oyB5riF6YaS44CB5LiN6L+35aSx77yM5L+d5oyB5Yqo5Yqb44CB5LiN5oeI5oCg77yM5L+d5oyB5bmz5ZKM44CB5LiN5Yay5Yqo44CCXG4jIyMg5o+Q5Y2H5YWD6K6k55+l55qE5pa55rOVXG7mj5DljYflhYPorqTnn6XvvIzlj6/ku6XpgJrov4flhqXmg7PvvIzliLvmhI/nu4PkuaDvvIzlgZrpgInmi6nml7blgZzkuIvmnaXmgJ3ogIPvvIzmv4DmtLvoh6rlt7HnmoTnkIbmmbrohJHogIzmi5Lnu53orqnmg4Xnu6rohJHlkozmnKzog73ohJHlt6blj7Poh6rlt7HnmoTpgInmi6njgIJcbiMjIyDlgZrkuovliY3nmoTlh4blpIdcbuWBmuS6i+aDheWJjeW6lOivpeWFiOeQhua4heaAnei3r++8jOa2iOmZpOaooeeziu+8jOaLkue7neebsuebruihjOWKqO+8jOS6p+eUn+KAnOiHquW3seacieiupOecn+WKquWKm+KAneeahOiHquaIkeaEn+WKqO+8jOayoeacieiuoeWIkueahOWKquWKm+WFtuWunuayoeacieaEj+S5ieOAgiIsInRwbGlkIjoiMTAyMzE1IiwidHBsTmFtZSI6Imxpc3Q2XzQiLCJlZGl0ZWQiOiJmYWxzZSJ9</bd:templateData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t="-47" b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015" name="Group 2"/>
          <p:cNvGrpSpPr/>
          <p:nvPr/>
        </p:nvGrpSpPr>
        <p:grpSpPr>
          <a:xfrm>
            <a:off x="0" y="0"/>
            <a:ext cx="12192667" cy="6858000"/>
            <a:chOff x="0" y="0"/>
            <a:chExt cx="12192667" cy="6858000"/>
          </a:xfrm>
        </p:grpSpPr>
        <p:pic>
          <p:nvPicPr>
            <p:cNvPr id="700004" name="Picture 3"/>
            <p:cNvPicPr>
              <a:picLocks noChangeAspect="1"/>
            </p:cNvPicPr>
            <p:nvPr/>
          </p:nvPicPr>
          <p:blipFill>
            <a:blip r:embed="rId3"/>
            <a:srcRect t="46016"/>
            <a:stretch>
              <a:fillRect/>
            </a:stretch>
          </p:blipFill>
          <p:spPr>
            <a:xfrm>
              <a:off x="0" y="3631597"/>
              <a:ext cx="12192000" cy="322640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5" name="Picture 4"/>
            <p:cNvPicPr>
              <a:picLocks noChangeAspect="1"/>
            </p:cNvPicPr>
            <p:nvPr/>
          </p:nvPicPr>
          <p:blipFill>
            <a:blip r:embed="rId4"/>
            <a:srcRect r="74792" b="33090"/>
            <a:stretch>
              <a:fillRect/>
            </a:stretch>
          </p:blipFill>
          <p:spPr>
            <a:xfrm>
              <a:off x="0" y="0"/>
              <a:ext cx="2286000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6" name="Picture 5"/>
            <p:cNvPicPr>
              <a:picLocks noChangeAspect="1"/>
            </p:cNvPicPr>
            <p:nvPr/>
          </p:nvPicPr>
          <p:blipFill>
            <a:blip r:embed="rId4"/>
            <a:srcRect l="73104" b="33090"/>
            <a:stretch>
              <a:fillRect/>
            </a:stretch>
          </p:blipFill>
          <p:spPr>
            <a:xfrm>
              <a:off x="9753600" y="0"/>
              <a:ext cx="2439067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</p:grpSp>
      <p:sp>
        <p:nvSpPr>
          <p:cNvPr id="700008" name="AutoShape 6"/>
          <p:cNvSpPr/>
          <p:nvPr/>
        </p:nvSpPr>
        <p:spPr>
          <a:xfrm>
            <a:off x="2874010" y="3855085"/>
            <a:ext cx="6443980" cy="49149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285750" indent="-28575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1100"/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eyJfdGVtcGxhdGVEYXRhIjp7ImxpbmVDb3VudCI6IjIiLCJ3b3JkQ291bnQiOiI1MyJ9LCJ0YWciOiJub0VkaXQifQ==</bd:templateData>
          </p:ext>
        </p:extLst>
      </p:sp>
      <p:sp>
        <p:nvSpPr>
          <p:cNvPr id="700009" name="TextBox 7"/>
          <p:cNvSpPr txBox="1"/>
          <p:nvPr/>
        </p:nvSpPr>
        <p:spPr>
          <a:xfrm>
            <a:off x="4422775" y="842645"/>
            <a:ext cx="3346450" cy="16052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eyJfdGVtcGxhdGVEYXRhIjp7ImNvbnRlbnRUeXBlIjoiJG51bWJlciIsImxpbmVDb3VudCI6IjEiLCJ3b3JkQ291bnQiOiIyIn0sInRhZyI6IiRudW1iZXIifQ==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2104380" y="2561590"/>
            <a:ext cx="8164830" cy="15392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4125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如何提升专注力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eyJfdGVtcGxhdGVEYXRhIjp7ImNvbnRlbnRUeXBlIjoiJHRpdGxlIiwibGluZUNvdW50IjoiMiIsIndvcmRDb3VudCI6IjE0In0sInRhZyI6IiR0aXRsZSJ9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eyJtZCI6IiMjIOWmguS9leaPkOWNh+S4k+azqOWKmyIsInRwbGlkIjoiMTAyMzE1IiwidHBsTmFtZSI6ImgydGl0bGVfMTAyMzE1IiwiZWRpdGVkIjoiZmFsc2UifQ==</bd:templateData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54697" y="4034060"/>
            <a:ext cx="729983" cy="690832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07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3" name="TextBox 3"/>
          <p:cNvSpPr txBox="1"/>
          <p:nvPr/>
        </p:nvSpPr>
        <p:spPr>
          <a:xfrm>
            <a:off x="6354697" y="2847061"/>
            <a:ext cx="729983" cy="690832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06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4" name="TextBox 4"/>
          <p:cNvSpPr txBox="1"/>
          <p:nvPr/>
        </p:nvSpPr>
        <p:spPr>
          <a:xfrm>
            <a:off x="6354697" y="1723135"/>
            <a:ext cx="729983" cy="690832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05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eyJfdGVtcGxhdGVEYXRhIjp7ImNvbnRlbnRUeXBlIjoiIn0sInRhZyI6Im5vRWRpdCJ9</bd:templateData>
          </p:ext>
        </p:extLst>
      </p:sp>
      <p:sp>
        <p:nvSpPr>
          <p:cNvPr id="5" name="TextBox 5"/>
          <p:cNvSpPr txBox="1"/>
          <p:nvPr/>
        </p:nvSpPr>
        <p:spPr>
          <a:xfrm>
            <a:off x="701945" y="5229251"/>
            <a:ext cx="711502" cy="690832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6" name="TextBox 6"/>
          <p:cNvSpPr txBox="1"/>
          <p:nvPr/>
        </p:nvSpPr>
        <p:spPr>
          <a:xfrm>
            <a:off x="701945" y="4049714"/>
            <a:ext cx="766945" cy="690832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7" name="TextBox 7"/>
          <p:cNvSpPr txBox="1"/>
          <p:nvPr/>
        </p:nvSpPr>
        <p:spPr>
          <a:xfrm>
            <a:off x="701945" y="2862715"/>
            <a:ext cx="766945" cy="690832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701945" y="1738789"/>
            <a:ext cx="766945" cy="690832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身心合一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10" name="TextBox 10"/>
          <p:cNvSpPr txBox="1"/>
          <p:nvPr/>
        </p:nvSpPr>
        <p:spPr>
          <a:xfrm>
            <a:off x="1538729" y="2613945"/>
            <a:ext cx="4235503" cy="120742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保持专注的方法：始终在拉伸区练习，即努力克服困难的事情，是保持专注的重要方法。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eyJfdGVtcGxhdGVEYXRhIjp7ImNvbnRlbnRUeXBlIjoiJGl0ZW0yX2MiLCJsaW5lQ291bnQiOiIzIiwid29yZENvdW50IjoiMjAifSwidGFnIjoiJGl0ZW0yX2MifQ==</bd:templateData>
          </p:ext>
        </p:extLst>
      </p:sp>
      <p:sp>
        <p:nvSpPr>
          <p:cNvPr id="11" name="TextBox 11"/>
          <p:cNvSpPr txBox="1"/>
          <p:nvPr/>
        </p:nvSpPr>
        <p:spPr>
          <a:xfrm>
            <a:off x="1538729" y="1480494"/>
            <a:ext cx="4235503" cy="120742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克服分心的方法：分心通常源于追求更有趣或更舒适的事情，因为身体受困于现实，只好让思想天马行空。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eyJfdGVtcGxhdGVEYXRhIjp7ImNvbnRlbnRUeXBlIjoiJGl0ZW0xX2MiLCJsaW5lQ291bnQiOiIzIiwid29yZENvdW50IjoiMjAifSwidGFnIjoiJGl0ZW0xX2MifQ==</bd:templateData>
          </p:ext>
        </p:extLst>
      </p:sp>
      <p:sp>
        <p:nvSpPr>
          <p:cNvPr id="12" name="TextBox 12"/>
          <p:cNvSpPr txBox="1"/>
          <p:nvPr/>
        </p:nvSpPr>
        <p:spPr>
          <a:xfrm>
            <a:off x="1538729" y="3791419"/>
            <a:ext cx="4235503" cy="120742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突破拉伸区的成就感：突破拉伸区的过程，就是沉浸专注的过程，完成后会获得成就感和满足感。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eyJfdGVtcGxhdGVEYXRhIjp7ImNvbnRlbnRUeXBlIjoiJGl0ZW0zX2MiLCJsaW5lQ291bnQiOiIzIiwid29yZENvdW50IjoiMjAifSwidGFnIjoiJGl0ZW0zX2MifQ==</bd:templateData>
          </p:ext>
        </p:extLst>
      </p:sp>
      <p:sp>
        <p:nvSpPr>
          <p:cNvPr id="13" name="TextBox 13"/>
          <p:cNvSpPr txBox="1"/>
          <p:nvPr/>
        </p:nvSpPr>
        <p:spPr>
          <a:xfrm>
            <a:off x="1538729" y="4970956"/>
            <a:ext cx="4181452" cy="120742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好的成长方式：好的成长方式是始终游走在“舒适区边缘”，不断挑战自己，超越舒适区。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eyJfdGVtcGxhdGVEYXRhIjp7ImNvbnRlbnRUeXBlIjoiJGl0ZW00X2MiLCJsaW5lQ291bnQiOiIzIiwid29yZENvdW50IjoiMTkifSwidGFnIjoiJGl0ZW00X2MifQ==</bd:templateData>
          </p:ext>
        </p:extLst>
      </p:sp>
      <p:sp>
        <p:nvSpPr>
          <p:cNvPr id="14" name="TextBox 14"/>
          <p:cNvSpPr txBox="1"/>
          <p:nvPr/>
        </p:nvSpPr>
        <p:spPr>
          <a:xfrm>
            <a:off x="7191481" y="2598292"/>
            <a:ext cx="4235503" cy="120742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任务拆解与成长：任务复杂时，应理清思路并拆解任务，将困难区转化为拉伸区，促进个人成长。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eyJfdGVtcGxhdGVEYXRhIjp7ImNvbnRlbnRUeXBlIjoiJGl0ZW02X2MiLCJsaW5lQ291bnQiOiIzIiwid29yZENvdW50IjoiMjAifSwidGFnIjoiJGl0ZW02X2MifQ==</bd:templateData>
          </p:ext>
        </p:extLst>
      </p:sp>
      <p:sp>
        <p:nvSpPr>
          <p:cNvPr id="15" name="TextBox 15"/>
          <p:cNvSpPr txBox="1"/>
          <p:nvPr/>
        </p:nvSpPr>
        <p:spPr>
          <a:xfrm>
            <a:off x="7191481" y="1464841"/>
            <a:ext cx="4235503" cy="120742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避免始终在困难区：始终在困难区会导致焦虑，从而分神；始终在舒适区则会因为厌倦而分神。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eyJfdGVtcGxhdGVEYXRhIjp7ImNvbnRlbnRUeXBlIjoiJGl0ZW01X2MiLCJsaW5lQ291bnQiOiIzIiwid29yZENvdW50IjoiMjAifSwidGFnIjoiJGl0ZW01X2MifQ==</bd:templateData>
          </p:ext>
        </p:extLst>
      </p:sp>
      <p:sp>
        <p:nvSpPr>
          <p:cNvPr id="16" name="TextBox 16"/>
          <p:cNvSpPr txBox="1"/>
          <p:nvPr/>
        </p:nvSpPr>
        <p:spPr>
          <a:xfrm>
            <a:off x="7191481" y="3775766"/>
            <a:ext cx="4235503" cy="120742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提炼任务与成长：一直在舒适区努力，应提炼任务，如读一本书并写读书笔记，挑出最打动自己的部分加以实践。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eyJfdGVtcGxhdGVEYXRhIjp7ImNvbnRlbnRUeXBlIjoiJGl0ZW03X2MiLCJsaW5lQ291bnQiOiIzIiwid29yZENvdW50IjoiMjAifSwidGFnIjoiJGl0ZW03X2MifQ==</bd:templateData>
          </p:ext>
        </p:extLst>
      </p:sp>
      <p:cxnSp>
        <p:nvCxnSpPr>
          <p:cNvPr id="17" name="Connector 17"/>
          <p:cNvCxnSpPr/>
          <p:nvPr/>
        </p:nvCxnSpPr>
        <p:spPr>
          <a:xfrm>
            <a:off x="701945" y="2613945"/>
            <a:ext cx="5072287" cy="0"/>
          </a:xfrm>
          <a:prstGeom prst="line">
            <a:avLst/>
          </a:prstGeom>
          <a:ln w="9525">
            <a:solidFill>
              <a:schemeClr val="lt2"/>
            </a:solidFill>
            <a:prstDash val="solid"/>
            <a:headEnd type="none"/>
            <a:tailEnd type="none"/>
          </a:ln>
        </p:spPr>
        <p:style>
          <a:lnRef idx="0">
            <a:schemeClr val="lt2"/>
          </a:lnRef>
          <a:fillRef idx="1">
            <a:schemeClr val="lt2"/>
          </a:fillRef>
          <a:effectRef idx="0">
            <a:schemeClr val="lt2"/>
          </a:effectRef>
          <a:fontRef idx="minor">
            <a:schemeClr val="lt1"/>
          </a:fontRef>
        </p:style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cxnSp>
      <p:cxnSp>
        <p:nvCxnSpPr>
          <p:cNvPr id="18" name="Connector 18"/>
          <p:cNvCxnSpPr/>
          <p:nvPr/>
        </p:nvCxnSpPr>
        <p:spPr>
          <a:xfrm>
            <a:off x="701945" y="3821366"/>
            <a:ext cx="5072287" cy="0"/>
          </a:xfrm>
          <a:prstGeom prst="line">
            <a:avLst/>
          </a:prstGeom>
          <a:ln w="9525">
            <a:solidFill>
              <a:schemeClr val="lt2"/>
            </a:solidFill>
            <a:prstDash val="solid"/>
            <a:headEnd type="none"/>
            <a:tailEnd type="none"/>
          </a:ln>
        </p:spPr>
        <p:style>
          <a:lnRef idx="0">
            <a:schemeClr val="lt2"/>
          </a:lnRef>
          <a:fillRef idx="1">
            <a:schemeClr val="lt2"/>
          </a:fillRef>
          <a:effectRef idx="0">
            <a:schemeClr val="lt2"/>
          </a:effectRef>
          <a:fontRef idx="minor">
            <a:schemeClr val="lt1"/>
          </a:fontRef>
        </p:style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cxnSp>
      <p:cxnSp>
        <p:nvCxnSpPr>
          <p:cNvPr id="19" name="Connector 19"/>
          <p:cNvCxnSpPr/>
          <p:nvPr/>
        </p:nvCxnSpPr>
        <p:spPr>
          <a:xfrm>
            <a:off x="701945" y="4998840"/>
            <a:ext cx="5072287" cy="0"/>
          </a:xfrm>
          <a:prstGeom prst="line">
            <a:avLst/>
          </a:prstGeom>
          <a:ln w="9525">
            <a:solidFill>
              <a:schemeClr val="lt2"/>
            </a:solidFill>
            <a:prstDash val="solid"/>
            <a:headEnd type="none"/>
            <a:tailEnd type="none"/>
          </a:ln>
        </p:spPr>
        <p:style>
          <a:lnRef idx="0">
            <a:schemeClr val="lt2"/>
          </a:lnRef>
          <a:fillRef idx="1">
            <a:schemeClr val="lt2"/>
          </a:fillRef>
          <a:effectRef idx="0">
            <a:schemeClr val="lt2"/>
          </a:effectRef>
          <a:fontRef idx="minor">
            <a:schemeClr val="lt1"/>
          </a:fontRef>
        </p:style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cxnSp>
      <p:cxnSp>
        <p:nvCxnSpPr>
          <p:cNvPr id="20" name="Connector 20"/>
          <p:cNvCxnSpPr/>
          <p:nvPr/>
        </p:nvCxnSpPr>
        <p:spPr>
          <a:xfrm>
            <a:off x="6365988" y="2613945"/>
            <a:ext cx="5072287" cy="0"/>
          </a:xfrm>
          <a:prstGeom prst="line">
            <a:avLst/>
          </a:prstGeom>
          <a:ln w="9525">
            <a:solidFill>
              <a:schemeClr val="lt2"/>
            </a:solidFill>
            <a:prstDash val="solid"/>
            <a:headEnd type="none"/>
            <a:tailEnd type="none"/>
          </a:ln>
        </p:spPr>
        <p:style>
          <a:lnRef idx="0">
            <a:schemeClr val="lt2"/>
          </a:lnRef>
          <a:fillRef idx="1">
            <a:schemeClr val="lt2"/>
          </a:fillRef>
          <a:effectRef idx="0">
            <a:schemeClr val="lt2"/>
          </a:effectRef>
          <a:fontRef idx="minor">
            <a:schemeClr val="lt1"/>
          </a:fontRef>
        </p:style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cxnSp>
      <p:cxnSp>
        <p:nvCxnSpPr>
          <p:cNvPr id="21" name="Connector 21"/>
          <p:cNvCxnSpPr/>
          <p:nvPr/>
        </p:nvCxnSpPr>
        <p:spPr>
          <a:xfrm>
            <a:off x="6365988" y="3821366"/>
            <a:ext cx="5072287" cy="0"/>
          </a:xfrm>
          <a:prstGeom prst="line">
            <a:avLst/>
          </a:prstGeom>
          <a:ln w="9525">
            <a:solidFill>
              <a:schemeClr val="lt2"/>
            </a:solidFill>
            <a:prstDash val="solid"/>
            <a:headEnd type="none"/>
            <a:tailEnd type="none"/>
          </a:ln>
        </p:spPr>
        <p:style>
          <a:lnRef idx="0">
            <a:schemeClr val="lt2"/>
          </a:lnRef>
          <a:fillRef idx="1">
            <a:schemeClr val="lt2"/>
          </a:fillRef>
          <a:effectRef idx="0">
            <a:schemeClr val="lt2"/>
          </a:effectRef>
          <a:fontRef idx="minor">
            <a:schemeClr val="lt1"/>
          </a:fontRef>
        </p:style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cxn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i6q+W/g+WQiOS4gFxu5YWL5pyN5YiG5b+D55qE5pa55rOV77ya5YiG5b+D6YCa5bi45rqQ5LqO6L+95rGC5pu05pyJ6Laj5oiW5pu06IiS6YCC55qE5LqL5oOF77yM5Zug5Li66Lqr5L2T5Y+X5Zuw5LqO546w5a6e77yM5Y+q5aW96K6p5oCd5oOz5aSp6ams6KGM56m644CCXG7kv53mjIHkuJPms6jnmoTmlrnms5XvvJrlp4vnu4jlnKjmi4nkvLjljLrnu4PkuaDvvIzljbPliqrlipvlhYvmnI3lm7Dpmr7nmoTkuovmg4XvvIzmmK/kv53mjIHkuJPms6jnmoTph43opoHmlrnms5XjgIJcbueqgeegtOaLieS8uOWMuueahOaIkOWwseaEn++8mueqgeegtOaLieS8uOWMuueahOi/h+eoi++8jOWwseaYr+ayiea1uOS4k+azqOeahOi/h+eoi++8jOWujOaIkOWQjuS8muiOt+W+l+aIkOWwseaEn+WSjOa7oei2s+aEn+OAglxu5aW955qE5oiQ6ZW/5pa55byP77ya5aW955qE5oiQ6ZW/5pa55byP5piv5aeL57uI5ri46LWw5Zyo4oCc6IiS6YCC5Yy66L6557yY4oCd77yM5LiN5pat5oyR5oiY6Ieq5bex77yM6LaF6LaK6IiS6YCC5Yy644CCXG7pgb/lhY3lp4vnu4jlnKjlm7Dpmr7ljLrvvJrlp4vnu4jlnKjlm7Dpmr7ljLrkvJrlr7zoh7TnhKbomZHvvIzku47ogIzliIbnpZ7vvJvlp4vnu4jlnKjoiJLpgILljLrliJnkvJrlm6DkuLrljozlgKbogIzliIbnpZ7jgIJcbuS7u+WKoeaLhuino+S4juaIkOmVv++8muS7u+WKoeWkjeadguaXtu+8jOW6lOeQhua4heaAnei3r+W5tuaLhuino+S7u+WKoe+8jOWwhuWbsOmavuWMuui9rOWMluS4uuaLieS8uOWMuu+8jOS/g+i/m+S4quS6uuaIkOmVv+OAglxu5o+Q54K85Lu75Yqh5LiO5oiQ6ZW/77ya5LiA55u05Zyo6IiS6YCC5Yy65Yqq5Yqb77yM5bqU5o+Q54K85Lu75Yqh77yM5aaC6K+75LiA5pys5Lmm5bm25YaZ6K+75Lmm56yU6K6w77yM5oyR5Ye65pyA5omT5Yqo6Ieq5bex55qE6YOo5YiG5Yqg5Lul5a6e6Le144CCIiwidHBsaWQiOiIxMDIzMTUiLCJ0cGxOYW1lIjoibGlzdE5vU3ViN195YW5nZTIiLCJlZGl0ZWQiOiJmYWxzZSJ9</bd:templateData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  <p:extLst>
          <p:ext uri="http://schemas.baidu.com/office/drawing/2023/templateData">
            <bd:templateData xmlns="" xmlns:bd="http://schemas.baidu.com/office/drawing/2023/templateData">eyJfdGVtcGxhdGVEYXRhIjp7ImNvbnRlbnRUeXBlIjoiJGltZzAifSwidGFnIjoiJGltZzAifQ==</bd:templateData>
          </p:ext>
        </p:extLst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拉伸区的定义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eyJfdGVtcGxhdGVEYXRhIjp7ImNvbnRlbnRUeXBlIjoiJGl0ZW0xX3RpdGxlIiwibGluZUNvdW50IjoiMSIsIndvcmRDb3VudCI6IjkifSwidGFnIjoiJGl0ZW0xX3RpdGxlIn0=</bd:templateData>
          </p:ext>
        </p:extLst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突破拉伸区的过程，就是沉浸专注的过程，会获得成就感和满足感。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eyJfdGVtcGxhdGVEYXRhIjp7ImNvbnRlbnRUeXBlIjoiJGl0ZW0yX2MiLCJsaW5lQ291bnQiOiI0Iiwid29yZENvdW50IjoiMTUifSwidGFnIjoiJGl0ZW0yX2MifQ==</bd:templateData>
          </p:ext>
        </p:extLst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沉浸专注的过程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eyJfdGVtcGxhdGVEYXRhIjp7ImNvbnRlbnRUeXBlIjoiJGl0ZW0yX3RpdGxlIiwibGluZUNvdW50IjoiMSIsIndvcmRDb3VudCI6IjkifSwidGFnIjoiJGl0ZW0yX3RpdGxlIn0=</bd:templateData>
          </p:ext>
        </p:extLst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避免始终在困难区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eyJfdGVtcGxhdGVEYXRhIjp7ImNvbnRlbnRUeXBlIjoiJGl0ZW0zX3RpdGxlIiwibGluZUNvdW50IjoiMSIsIndvcmRDb3VudCI6IjkifSwidGFnIjoiJGl0ZW0zX3RpdGxlIn0=</bd:templateData>
          </p:ext>
        </p:extLst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始终在困难区会导致焦虑，从而分神，始终在舒适区则会因为厌倦而分神。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eyJfdGVtcGxhdGVEYXRhIjp7ImNvbnRlbnRUeXBlIjoiJGl0ZW0zX2MiLCJsaW5lQ291bnQiOiI0Iiwid29yZENvdW50IjoiMTUifSwidGFnIjoiJGl0ZW0zX2MifQ==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拉伸区是指那些对自己来说困难但是通过努力是可以完成的事情。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eyJfdGVtcGxhdGVEYXRhIjp7ImNvbnRlbnRUeXBlIjoiJGl0ZW0xX2MiLCJsaW5lQ291bnQiOiI0Iiwid29yZENvdW50IjoiMTUifSwidGFnIjoiJGl0ZW0xX2MifQ==</bd:templateData>
          </p:ext>
        </p:extLst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拉伸区练习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aLieS8uOWMuue7g+S5oFxuIyMjIOaLieS8uOWMuueahOWumuS5iVxu5ouJ5Ly45Yy65piv5oyH6YKj5Lqb5a+56Ieq5bex5p2l6K+05Zuw6Zq+5L2G5piv6YCa6L+H5Yqq5Yqb5piv5Y+v5Lul5a6M5oiQ55qE5LqL5oOF44CCXG4jIyMg5rKJ5rW45LiT5rOo55qE6L+H56iLXG7nqoHnoLTmi4nkvLjljLrnmoTov4fnqIvvvIzlsLHmmK/msonmtbjkuJPms6jnmoTov4fnqIvvvIzkvJrojrflvpfmiJDlsLHmhJ/lkozmu6HotrPmhJ/jgIJcbiMjIyDpgb/lhY3lp4vnu4jlnKjlm7Dpmr7ljLpcbuWni+e7iOWcqOWbsOmavuWMuuS8muWvvOiHtOeEpuiZke+8jOS7juiAjOWIhuelnu+8jOWni+e7iOWcqOiIkumAguWMuuWImeS8muWboOS4uuWOjOWApuiAjOWIhuelnuOAgiIsInRwbGlkIjoiMTAyMzE1IiwidHBsTmFtZSI6Imxpc3QzX0ltZzI3IiwiZWRpdGVkIjoiZmFsc2UifQ==</bd:templateData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深度学习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3" name="AutoShape 3"/>
          <p:cNvSpPr/>
          <p:nvPr/>
        </p:nvSpPr>
        <p:spPr>
          <a:xfrm>
            <a:off x="515104" y="1943785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4" name="TextBox 4"/>
          <p:cNvSpPr txBox="1"/>
          <p:nvPr/>
        </p:nvSpPr>
        <p:spPr>
          <a:xfrm>
            <a:off x="740613" y="2105555"/>
            <a:ext cx="3186449" cy="14486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深度学习不是浅尝辄止，不是仅仅看他人提炼的干货，要把干货当做筛选优秀内容的入口。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eyJfdGVtcGxhdGVEYXRhIjp7ImNvbnRlbnRUeXBlIjoiJGl0ZW0xX2MiLCJsaW5lQ291bnQiOiI0Iiwid29yZENvdW50IjoiMTUifSwidGFnIjoiJGl0ZW0xX2MifQ==</bd:templateData>
          </p:ext>
        </p:extLst>
      </p:sp>
      <p:sp>
        <p:nvSpPr>
          <p:cNvPr id="5" name="TextBox 5"/>
          <p:cNvSpPr txBox="1"/>
          <p:nvPr/>
        </p:nvSpPr>
        <p:spPr>
          <a:xfrm>
            <a:off x="515104" y="1376998"/>
            <a:ext cx="3637467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深度学习的含义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eyJfdGVtcGxhdGVEYXRhIjp7ImNvbnRlbnRUeXBlIjoiJGl0ZW0xX3RpdGxlIiwibGluZUNvdW50IjoiMSIsIndvcmRDb3VudCI6IjEwIn0sInRhZyI6IiRpdGVtMV90aXRsZSJ9</bd:templateData>
          </p:ext>
        </p:extLst>
      </p:sp>
      <p:sp>
        <p:nvSpPr>
          <p:cNvPr id="6" name="TextBox 6"/>
          <p:cNvSpPr txBox="1"/>
          <p:nvPr/>
        </p:nvSpPr>
        <p:spPr>
          <a:xfrm>
            <a:off x="4278857" y="1377315"/>
            <a:ext cx="3637467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阅读原文的必要性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eyJfdGVtcGxhdGVEYXRhIjp7ImNvbnRlbnRUeXBlIjoiJGl0ZW0yX3RpdGxlIiwibGluZUNvdW50IjoiMSIsIndvcmRDb3VudCI6IjEwIn0sInRhZyI6IiRpdGVtMl90aXRsZSJ9</bd:templateData>
          </p:ext>
        </p:extLst>
      </p:sp>
      <p:sp>
        <p:nvSpPr>
          <p:cNvPr id="7" name="TextBox 7"/>
          <p:cNvSpPr txBox="1"/>
          <p:nvPr/>
        </p:nvSpPr>
        <p:spPr>
          <a:xfrm>
            <a:off x="8042611" y="1377315"/>
            <a:ext cx="3637467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融会贯通的过程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eyJfdGVtcGxhdGVEYXRhIjp7ImNvbnRlbnRUeXBlIjoiJGl0ZW0zX3RpdGxlIiwibGluZUNvdW50IjoiMSIsIndvcmRDb3VudCI6IjEwIn0sInRhZyI6IiRpdGVtM190aXRsZSJ9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515104" y="3950072"/>
            <a:ext cx="3637467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开放的心态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eyJfdGVtcGxhdGVEYXRhIjp7ImNvbnRlbnRUeXBlIjoiJGl0ZW00X3RpdGxlIiwibGluZUNvdW50IjoiMSIsIndvcmRDb3VudCI6IjEwIn0sInRhZyI6IiRpdGVtNF90aXRsZSJ9</bd:templateData>
          </p:ext>
        </p:extLst>
      </p:sp>
      <p:sp>
        <p:nvSpPr>
          <p:cNvPr id="9" name="TextBox 9"/>
          <p:cNvSpPr txBox="1"/>
          <p:nvPr/>
        </p:nvSpPr>
        <p:spPr>
          <a:xfrm>
            <a:off x="4278857" y="3950072"/>
            <a:ext cx="3637467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知识拉伸区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eyJfdGVtcGxhdGVEYXRhIjp7ImNvbnRlbnRUeXBlIjoiJGl0ZW01X3RpdGxlIiwibGluZUNvdW50IjoiMSIsIndvcmRDb3VudCI6IjEwIn0sInRhZyI6IiRpdGVtNV90aXRsZSJ9</bd:templateData>
          </p:ext>
        </p:extLst>
      </p:sp>
      <p:sp>
        <p:nvSpPr>
          <p:cNvPr id="10" name="TextBox 10"/>
          <p:cNvSpPr txBox="1"/>
          <p:nvPr/>
        </p:nvSpPr>
        <p:spPr>
          <a:xfrm>
            <a:off x="8042611" y="3950072"/>
            <a:ext cx="3637467" cy="501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反馈学习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eyJfdGVtcGxhdGVEYXRhIjp7ImNvbnRlbnRUeXBlIjoiJGl0ZW02X3RpdGxlIiwibGluZUNvdW50IjoiMSIsIndvcmRDb3VudCI6IjEwIn0sInRhZyI6IiRpdGVtNl90aXRsZSJ9</bd:templateData>
          </p:ext>
        </p:extLst>
      </p:sp>
      <p:sp>
        <p:nvSpPr>
          <p:cNvPr id="11" name="AutoShape 11"/>
          <p:cNvSpPr/>
          <p:nvPr/>
        </p:nvSpPr>
        <p:spPr>
          <a:xfrm>
            <a:off x="4278857" y="1943785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2" name="TextBox 12"/>
          <p:cNvSpPr txBox="1"/>
          <p:nvPr/>
        </p:nvSpPr>
        <p:spPr>
          <a:xfrm>
            <a:off x="4504366" y="2105555"/>
            <a:ext cx="3186449" cy="14486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找到优秀的内容阅读原文，获取一手知识是必要的，真正的成长是不断实践掌握到的书中知识。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eyJfdGVtcGxhdGVEYXRhIjp7ImNvbnRlbnRUeXBlIjoiJGl0ZW0yX2MiLCJsaW5lQ291bnQiOiI0Iiwid29yZENvdW50IjoiMTUifSwidGFnIjoiJGl0ZW0yX2MifQ==</bd:templateData>
          </p:ext>
        </p:extLst>
      </p:sp>
      <p:sp>
        <p:nvSpPr>
          <p:cNvPr id="13" name="AutoShape 13"/>
          <p:cNvSpPr/>
          <p:nvPr/>
        </p:nvSpPr>
        <p:spPr>
          <a:xfrm>
            <a:off x="8042611" y="1943785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4" name="TextBox 14"/>
          <p:cNvSpPr txBox="1"/>
          <p:nvPr/>
        </p:nvSpPr>
        <p:spPr>
          <a:xfrm>
            <a:off x="8268120" y="2105555"/>
            <a:ext cx="3186449" cy="14486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用现有知识解释新知识的过程是自己融会贯通的过程，代表着你建立起了自己的知识体系。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eyJfdGVtcGxhdGVEYXRhIjp7ImNvbnRlbnRUeXBlIjoiJGl0ZW0zX2MiLCJsaW5lQ291bnQiOiI0Iiwid29yZENvdW50IjoiMTUifSwidGFnIjoiJGl0ZW0zX2MifQ==</bd:templateData>
          </p:ext>
        </p:extLst>
      </p:sp>
      <p:sp>
        <p:nvSpPr>
          <p:cNvPr id="15" name="AutoShape 15"/>
          <p:cNvSpPr/>
          <p:nvPr/>
        </p:nvSpPr>
        <p:spPr>
          <a:xfrm>
            <a:off x="515104" y="4500511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6" name="TextBox 16"/>
          <p:cNvSpPr txBox="1"/>
          <p:nvPr/>
        </p:nvSpPr>
        <p:spPr>
          <a:xfrm>
            <a:off x="740613" y="4662281"/>
            <a:ext cx="3186449" cy="14486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学习知识的时候可以保持开放的心态，但只学习能够触动自己的知识，这是情绪脑作用下的潜意识筛选。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eyJfdGVtcGxhdGVEYXRhIjp7ImNvbnRlbnRUeXBlIjoiJGl0ZW00X2MiLCJsaW5lQ291bnQiOiI0Iiwid29yZENvdW50IjoiMTUifSwidGFnIjoiJGl0ZW00X2MifQ==</bd:templateData>
          </p:ext>
        </p:extLst>
      </p:sp>
      <p:sp>
        <p:nvSpPr>
          <p:cNvPr id="17" name="AutoShape 17"/>
          <p:cNvSpPr/>
          <p:nvPr/>
        </p:nvSpPr>
        <p:spPr>
          <a:xfrm>
            <a:off x="4278857" y="4500511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8" name="TextBox 18"/>
          <p:cNvSpPr txBox="1"/>
          <p:nvPr/>
        </p:nvSpPr>
        <p:spPr>
          <a:xfrm>
            <a:off x="4504366" y="4662281"/>
            <a:ext cx="3186449" cy="14486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新知识最能和自己的知识体系建立连接；朋友圈打卡可能只是伪学习伪成长，目标设置不要定得过高。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eyJfdGVtcGxhdGVEYXRhIjp7ImNvbnRlbnRUeXBlIjoiJGl0ZW01X2MiLCJsaW5lQ291bnQiOiI0Iiwid29yZENvdW50IjoiMTUifSwidGFnIjoiJGl0ZW01X2MifQ==</bd:templateData>
          </p:ext>
        </p:extLst>
      </p:sp>
      <p:sp>
        <p:nvSpPr>
          <p:cNvPr id="19" name="AutoShape 19"/>
          <p:cNvSpPr/>
          <p:nvPr/>
        </p:nvSpPr>
        <p:spPr>
          <a:xfrm>
            <a:off x="8042611" y="4500511"/>
            <a:ext cx="3637467" cy="1772200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0" name="TextBox 20"/>
          <p:cNvSpPr txBox="1"/>
          <p:nvPr/>
        </p:nvSpPr>
        <p:spPr>
          <a:xfrm>
            <a:off x="8268120" y="4662281"/>
            <a:ext cx="3186449" cy="14486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人们中断放弃学习的原因是没有正向反馈，反馈学习是将学习成果写下来，讲出去，得到反馈，倒逼自己进一步学习和理解。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eyJfdGVtcGxhdGVEYXRhIjp7ImNvbnRlbnRUeXBlIjoiJGl0ZW02X2MiLCJsaW5lQ291bnQiOiI0Iiwid29yZENvdW50IjoiMTUifSwidGFnIjoiJGl0ZW02X2MifQ==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a3seW6puWtpuS5oFxuIyMjIOa3seW6puWtpuS5oOeahOWQq+S5iVxu5rex5bqm5a2m5Lmg5LiN5piv5rWF5bCd6L6E5q2i77yM5LiN5piv5LuF5LuF55yL5LuW5Lq65o+Q54K855qE5bmy6LSn77yM6KaB5oqK5bmy6LSn5b2T5YGa562b6YCJ5LyY56eA5YaF5a6555qE5YWl5Y+j44CCXG4jIyMg6ZiF6K+75Y6f5paH55qE5b+F6KaB5oCnXG7mib7liLDkvJjnp4DnmoTlhoXlrrnpmIXor7vljp/mlofvvIzojrflj5bkuIDmiYvnn6Xor4bmmK/lv4XopoHnmoTvvIznnJ/mraPnmoTmiJDplb/mmK/kuI3mlq3lrp7ot7Xmjozmj6HliLDnmoTkuabkuK3nn6Xor4bjgIJcbiMjIyDono3kvJrotK/pgJrnmoTov4fnqItcbueUqOeOsOacieefpeivhuino+mHiuaWsOefpeivhueahOi/h+eoi+aYr+iHquW3seiejeS8mui0r+mAmueahOi/h+eoi++8jOS7o+ihqOedgOS9oOW7uueri+i1t+S6huiHquW3seeahOefpeivhuS9k+ezu+OAglxuIyMjIOW8gOaUvueahOW/g+aAgVxu5a2m5Lmg55+l6K+G55qE5pe25YCZ5Y+v5Lul5L+d5oyB5byA5pS+55qE5b+D5oCB77yM5L2G5Y+q5a2m5Lmg6IO95aSf6Kem5Yqo6Ieq5bex55qE55+l6K+G77yM6L+Z5piv5oOF57uq6ISR5L2c55So5LiL55qE5r2c5oSP6K+G562b6YCJ44CCXG4jIyMg55+l6K+G5ouJ5Ly45Yy6XG7mlrDnn6Xor4bmnIDog73lkozoh6rlt7HnmoTnn6Xor4bkvZPns7vlu7rnq4vov57mjqXvvJvmnIvlj4vlnIjmiZPljaHlj6/og73lj6rmmK/kvKrlrabkuaDkvKrmiJDplb/vvIznm67moIforr7nva7kuI3opoHlrprlvpfov4fpq5jjgIJcbiMjIyDlj43ppojlrabkuaBcbuS6uuS7rOS4reaWreaUvuW8g+WtpuS5oOeahOWOn+WboOaYr+ayoeacieato+WQkeWPjemmiO+8jOWPjemmiOWtpuS5oOaYr+WwhuWtpuS5oOaIkOaenOWGmeS4i+adpe+8jOiusuWHuuWOu++8jOW+l+WIsOWPjemmiO+8jOWAkumAvOiHquW3sei/m+S4gOatpeWtpuS5oOWSjOeQhuino+OAgiIsInRwbGlkIjoiMTAyMzE1IiwidHBsTmFtZSI6Imxpc3Q2X3NhbWVTdHlsZTBwaWMxIiwiZWRpdGVkIjoiZmFsc2UifQ==</bd:templateData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4200" y="1962150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1685845" y="27"/>
                </a:move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  <a:lnTo>
                  <a:pt x="0" y="1676400"/>
                </a:lnTo>
                <a:cubicBezTo>
                  <a:pt x="0" y="1341716"/>
                  <a:pt x="100080" y="1017391"/>
                  <a:pt x="283614" y="743402"/>
                </a:cubicBezTo>
                <a:lnTo>
                  <a:pt x="326098" y="686287"/>
                </a:lnTo>
                <a:lnTo>
                  <a:pt x="222801" y="399824"/>
                </a:lnTo>
                <a:lnTo>
                  <a:pt x="531767" y="453989"/>
                </a:lnTo>
                <a:lnTo>
                  <a:pt x="618095" y="376276"/>
                </a:lnTo>
                <a:cubicBezTo>
                  <a:pt x="918260" y="131924"/>
                  <a:pt x="1295386" y="-2173"/>
                  <a:pt x="1685845" y="27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3" name="Freeform 3"/>
          <p:cNvSpPr/>
          <p:nvPr/>
        </p:nvSpPr>
        <p:spPr>
          <a:xfrm rot="5400000">
            <a:off x="6143625" y="1966913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0" y="1676400"/>
                </a:moveTo>
                <a:cubicBezTo>
                  <a:pt x="0" y="1285935"/>
                  <a:pt x="136219" y="909570"/>
                  <a:pt x="382258" y="610787"/>
                </a:cubicBezTo>
                <a:lnTo>
                  <a:pt x="437390" y="550233"/>
                </a:lnTo>
                <a:lnTo>
                  <a:pt x="357434" y="249447"/>
                </a:lnTo>
                <a:lnTo>
                  <a:pt x="675579" y="334017"/>
                </a:lnTo>
                <a:lnTo>
                  <a:pt x="751263" y="278380"/>
                </a:lnTo>
                <a:cubicBezTo>
                  <a:pt x="1026282" y="96392"/>
                  <a:pt x="1351166" y="-1859"/>
                  <a:pt x="1685845" y="27"/>
                </a:cubicBez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4" name="Freeform 4"/>
          <p:cNvSpPr/>
          <p:nvPr/>
        </p:nvSpPr>
        <p:spPr>
          <a:xfrm rot="10800000">
            <a:off x="6138863" y="3733800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696276" y="1676401"/>
                </a:moveTo>
                <a:lnTo>
                  <a:pt x="0" y="1676400"/>
                </a:lnTo>
                <a:cubicBezTo>
                  <a:pt x="0" y="1341716"/>
                  <a:pt x="100080" y="1017391"/>
                  <a:pt x="283614" y="743402"/>
                </a:cubicBezTo>
                <a:lnTo>
                  <a:pt x="284783" y="741830"/>
                </a:lnTo>
                <a:lnTo>
                  <a:pt x="159770" y="469217"/>
                </a:lnTo>
                <a:lnTo>
                  <a:pt x="484566" y="498419"/>
                </a:lnTo>
                <a:lnTo>
                  <a:pt x="494350" y="487672"/>
                </a:lnTo>
                <a:cubicBezTo>
                  <a:pt x="810781" y="173019"/>
                  <a:pt x="1239606" y="-2487"/>
                  <a:pt x="1685845" y="27"/>
                </a:cubicBez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5" name="Freeform 5"/>
          <p:cNvSpPr/>
          <p:nvPr/>
        </p:nvSpPr>
        <p:spPr>
          <a:xfrm rot="16200000">
            <a:off x="4389437" y="3729038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1685845" y="27"/>
                </a:move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  <a:lnTo>
                  <a:pt x="0" y="1676400"/>
                </a:lnTo>
                <a:cubicBezTo>
                  <a:pt x="0" y="1230154"/>
                  <a:pt x="177919" y="802325"/>
                  <a:pt x="494350" y="487672"/>
                </a:cubicBezTo>
                <a:lnTo>
                  <a:pt x="548831" y="438628"/>
                </a:lnTo>
                <a:lnTo>
                  <a:pt x="466941" y="130569"/>
                </a:lnTo>
                <a:lnTo>
                  <a:pt x="835339" y="228498"/>
                </a:lnTo>
                <a:lnTo>
                  <a:pt x="892743" y="194440"/>
                </a:lnTo>
                <a:cubicBezTo>
                  <a:pt x="1134849" y="66424"/>
                  <a:pt x="1406946" y="-1544"/>
                  <a:pt x="1685845" y="27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5250" y="2743200"/>
            <a:ext cx="1885950" cy="1885950"/>
          </a:xfrm>
          <a:prstGeom prst="ellipse">
            <a:avLst/>
          </a:prstGeom>
          <a:noFill/>
        </p:spPr>
        <p:extLst>
          <p:ext uri="http://schemas.baidu.com/office/drawing/2023/templateData">
            <bd:templateData xmlns="" xmlns:bd="http://schemas.baidu.com/office/drawing/2023/templateData">eyJfdGVtcGxhdGVEYXRhIjp7ImNvbnRlbnRUeXBlIjoiJGltZzAifSwidGFnIjoiJGltZzAifQ==</bd:templateData>
          </p:ext>
        </p:extLst>
      </p:pic>
      <p:sp>
        <p:nvSpPr>
          <p:cNvPr id="7" name="TextBox 7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反馈学习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863500" y="1773916"/>
            <a:ext cx="3313333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伪学习与伪成长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eyJfdGVtcGxhdGVEYXRhIjp7ImNvbnRlbnRUeXBlIjoiJGl0ZW0xX3RpdGxlIiwibGluZUNvdW50IjoiMSIsIndvcmRDb3VudCI6IjExIn0sInRhZyI6IiRpdGVtMV90aXRsZSJ9</bd:templateData>
          </p:ext>
        </p:extLst>
      </p:sp>
      <p:sp>
        <p:nvSpPr>
          <p:cNvPr id="9" name="TextBox 9"/>
          <p:cNvSpPr txBox="1"/>
          <p:nvPr/>
        </p:nvSpPr>
        <p:spPr>
          <a:xfrm>
            <a:off x="863500" y="2191669"/>
            <a:ext cx="3313333" cy="144969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朋友圈打卡可能只是伪学习伪成长，设置过难得目标会让人为了完成打卡而敷衍了事，或者直接放弃。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eyJfdGVtcGxhdGVEYXRhIjp7ImNvbnRlbnRUeXBlIjoiJGl0ZW0xX2MiLCJsaW5lQ291bnQiOiI0Iiwid29yZENvdW50IjoiMTUifSwidGFnIjoiJGl0ZW0xX2MifQ==</bd:templateData>
          </p:ext>
        </p:extLst>
      </p:sp>
      <p:sp>
        <p:nvSpPr>
          <p:cNvPr id="10" name="TextBox 10"/>
          <p:cNvSpPr txBox="1"/>
          <p:nvPr/>
        </p:nvSpPr>
        <p:spPr>
          <a:xfrm>
            <a:off x="6723094" y="2303033"/>
            <a:ext cx="792249" cy="79248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eyJfdGVtcGxhdGVEYXRhIjp7ImNvbnRlbnRUeXBlIjoiIiwibGluZUNvdW50IjoiMSIsIndvcmRDb3VudCI6IjEifSwidGFnIjoibm9FZGl0In0=</bd:templateData>
          </p:ext>
        </p:extLst>
      </p:sp>
      <p:sp>
        <p:nvSpPr>
          <p:cNvPr id="11" name="TextBox 11"/>
          <p:cNvSpPr txBox="1"/>
          <p:nvPr/>
        </p:nvSpPr>
        <p:spPr>
          <a:xfrm>
            <a:off x="6770719" y="4166235"/>
            <a:ext cx="792249" cy="79248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eyJfdGVtcGxhdGVEYXRhIjp7ImNvbnRlbnRUeXBlIjoiIiwibGluZUNvdW50IjoiMSIsIndvcmRDb3VudCI6IjEifSwidGFnIjoibm9FZGl0In0=</bd:templateData>
          </p:ext>
        </p:extLst>
      </p:sp>
      <p:sp>
        <p:nvSpPr>
          <p:cNvPr id="12" name="TextBox 12"/>
          <p:cNvSpPr txBox="1"/>
          <p:nvPr/>
        </p:nvSpPr>
        <p:spPr>
          <a:xfrm>
            <a:off x="4624560" y="4097553"/>
            <a:ext cx="792249" cy="79248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eyJfdGVtcGxhdGVEYXRhIjp7ImNvbnRlbnRUeXBlIjoiIiwibGluZUNvdW50IjoiMSIsIndvcmRDb3VudCI6IjEifSwidGFnIjoibm9FZGl0In0=</bd:templateData>
          </p:ext>
        </p:extLst>
      </p:sp>
      <p:sp>
        <p:nvSpPr>
          <p:cNvPr id="13" name="TextBox 13"/>
          <p:cNvSpPr txBox="1"/>
          <p:nvPr/>
        </p:nvSpPr>
        <p:spPr>
          <a:xfrm>
            <a:off x="4702127" y="2312558"/>
            <a:ext cx="792249" cy="79248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eyJfdGVtcGxhdGVEYXRhIjp7ImNvbnRlbnRUeXBlIjoiIiwibGluZUNvdW50IjoiMSIsIndvcmRDb3VudCI6IjEifSwidGFnIjoibm9FZGl0In0=</bd:templateData>
          </p:ext>
        </p:extLst>
      </p:sp>
      <p:sp>
        <p:nvSpPr>
          <p:cNvPr id="14" name="TextBox 14"/>
          <p:cNvSpPr txBox="1"/>
          <p:nvPr/>
        </p:nvSpPr>
        <p:spPr>
          <a:xfrm>
            <a:off x="863500" y="4180585"/>
            <a:ext cx="3313333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冷静对待负面反馈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eyJfdGVtcGxhdGVEYXRhIjp7ImNvbnRlbnRUeXBlIjoiJGl0ZW0zX3RpdGxlIiwibGluZUNvdW50IjoiMSIsIndvcmRDb3VudCI6IjExIn0sInRhZyI6IiRpdGVtM190aXRsZSJ9</bd:templateData>
          </p:ext>
        </p:extLst>
      </p:sp>
      <p:sp>
        <p:nvSpPr>
          <p:cNvPr id="15" name="TextBox 15"/>
          <p:cNvSpPr txBox="1"/>
          <p:nvPr/>
        </p:nvSpPr>
        <p:spPr>
          <a:xfrm>
            <a:off x="863500" y="4598338"/>
            <a:ext cx="3313333" cy="150292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反馈可能是有负面的，需要冷静对待打击，打击可能也是个人成长的机会，错误的评论证明评论人与你层次不同。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eyJfdGVtcGxhdGVEYXRhIjp7ImNvbnRlbnRUeXBlIjoiJGl0ZW0zX2MiLCJsaW5lQ291bnQiOiI0Iiwid29yZENvdW50IjoiMTUifSwidGFnIjoiJGl0ZW0zX2MifQ==</bd:templateData>
          </p:ext>
        </p:extLst>
      </p:sp>
      <p:sp>
        <p:nvSpPr>
          <p:cNvPr id="16" name="TextBox 16"/>
          <p:cNvSpPr txBox="1"/>
          <p:nvPr/>
        </p:nvSpPr>
        <p:spPr>
          <a:xfrm>
            <a:off x="7983514" y="1781391"/>
            <a:ext cx="3313333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反馈的重要性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eyJfdGVtcGxhdGVEYXRhIjp7ImNvbnRlbnRUeXBlIjoiJGl0ZW0yX3RpdGxlIiwibGluZUNvdW50IjoiMSIsIndvcmRDb3VudCI6IjExIn0sInRhZyI6IiRpdGVtMl90aXRsZSJ9</bd:templateData>
          </p:ext>
        </p:extLst>
      </p:sp>
      <p:sp>
        <p:nvSpPr>
          <p:cNvPr id="17" name="TextBox 17"/>
          <p:cNvSpPr txBox="1"/>
          <p:nvPr/>
        </p:nvSpPr>
        <p:spPr>
          <a:xfrm>
            <a:off x="7983514" y="2199144"/>
            <a:ext cx="3313333" cy="144222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反馈学习是将学习成果写下来，讲出去，得到反馈，倒逼自己进一步学习和理解的重要途径。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eyJfdGVtcGxhdGVEYXRhIjp7ImNvbnRlbnRUeXBlIjoiJGl0ZW0yX2MiLCJsaW5lQ291bnQiOiI0Iiwid29yZENvdW50IjoiMTUifSwidGFnIjoiJGl0ZW0yX2MifQ==</bd:templateData>
          </p:ext>
        </p:extLst>
      </p:sp>
      <p:sp>
        <p:nvSpPr>
          <p:cNvPr id="18" name="TextBox 18"/>
          <p:cNvSpPr txBox="1"/>
          <p:nvPr/>
        </p:nvSpPr>
        <p:spPr>
          <a:xfrm>
            <a:off x="7983514" y="4188059"/>
            <a:ext cx="3313333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分享的内容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eyJfdGVtcGxhdGVEYXRhIjp7ImNvbnRlbnRUeXBlIjoiJGl0ZW00X3RpdGxlIiwibGluZUNvdW50IjoiMSIsIndvcmRDb3VudCI6IjExIn0sInRhZyI6IiRpdGVtNF90aXRsZSJ9</bd:templateData>
          </p:ext>
        </p:extLst>
      </p:sp>
      <p:sp>
        <p:nvSpPr>
          <p:cNvPr id="19" name="TextBox 19"/>
          <p:cNvSpPr txBox="1"/>
          <p:nvPr/>
        </p:nvSpPr>
        <p:spPr>
          <a:xfrm>
            <a:off x="7983514" y="4605812"/>
            <a:ext cx="3313333" cy="155615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正确的打击是你提升的契机；但无论如何，应该避免分享半成品，分享那些自己细心打磨过的内容。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eyJfdGVtcGxhdGVEYXRhIjp7ImNvbnRlbnRUeXBlIjoiJGl0ZW00X2MiLCJsaW5lQ291bnQiOiI0Iiwid29yZENvdW50IjoiMTUifSwidGFnIjoiJGl0ZW00X2MifQ==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WPjemmiOWtpuS5oFxuIyMjIOS8quWtpuS5oOS4juS8quaIkOmVv1xu5pyL5Y+L5ZyI5omT5Y2h5Y+v6IO95Y+q5piv5Lyq5a2m5Lmg5Lyq5oiQ6ZW/77yM6K6+572u6L+H6Zq+5b6X55uu5qCH5Lya6K6p5Lq65Li65LqG5a6M5oiQ5omT5Y2h6ICM5pW36KGN5LqG5LqL77yM5oiW6ICF55u05o6l5pS+5byD44CCXG4jIyMg5Y+N6aaI55qE6YeN6KaB5oCnXG7lj43ppojlrabkuaDmmK/lsIblrabkuaDmiJDmnpzlhpnkuIvmnaXvvIzorrLlh7rljrvvvIzlvpfliLDlj43ppojvvIzlgJLpgLzoh6rlt7Hov5vkuIDmraXlrabkuaDlkoznkIbop6PnmoTph43opoHpgJTlvoTjgIJcbiMjIyDlhrfpnZnlr7nlvoXotJ/pnaLlj43ppohcbuWPjemmiOWPr+iDveaYr+aciei0n+mdoueahO+8jOmcgOimgeWGt+mdmeWvueW+heaJk+WHu++8jOaJk+WHu+WPr+iDveS5n+aYr+S4quS6uuaIkOmVv+eahOacuuS8mu+8jOmUmeivr+eahOivhOiuuuivgeaYjuivhOiuuuS6uuS4juS9oOWxguasoeS4jeWQjOOAglxuIyMjIOWIhuS6q+eahOWGheWuuVxu5q2j56Gu55qE5omT5Ye75piv5L2g5o+Q5Y2H55qE5aWR5py677yb5L2G5peg6K665aaC5L2V77yM5bqU6K+l6YG/5YWN5YiG5Lqr5Y2K5oiQ5ZOB77yM5YiG5Lqr6YKj5Lqb6Ieq5bex57uG5b+D5omT56Oo6L+H55qE5YaF5a6544CCIiwidHBsaWQiOiIxMDIzMTUiLCJ0cGxOYW1lIjoibGlzdDRfSW1na20yNDAzMTIwMiIsImVkaXRlZCI6ImZhbHNlIn0=</bd:templateData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t="-47" b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015" name="Group 2"/>
          <p:cNvGrpSpPr/>
          <p:nvPr/>
        </p:nvGrpSpPr>
        <p:grpSpPr>
          <a:xfrm>
            <a:off x="0" y="0"/>
            <a:ext cx="12192667" cy="6858000"/>
            <a:chOff x="0" y="0"/>
            <a:chExt cx="12192667" cy="6858000"/>
          </a:xfrm>
        </p:grpSpPr>
        <p:pic>
          <p:nvPicPr>
            <p:cNvPr id="700004" name="Picture 3"/>
            <p:cNvPicPr>
              <a:picLocks noChangeAspect="1"/>
            </p:cNvPicPr>
            <p:nvPr/>
          </p:nvPicPr>
          <p:blipFill>
            <a:blip r:embed="rId3"/>
            <a:srcRect t="46016"/>
            <a:stretch>
              <a:fillRect/>
            </a:stretch>
          </p:blipFill>
          <p:spPr>
            <a:xfrm>
              <a:off x="0" y="3631597"/>
              <a:ext cx="12192000" cy="322640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5" name="Picture 4"/>
            <p:cNvPicPr>
              <a:picLocks noChangeAspect="1"/>
            </p:cNvPicPr>
            <p:nvPr/>
          </p:nvPicPr>
          <p:blipFill>
            <a:blip r:embed="rId4"/>
            <a:srcRect r="74792" b="33090"/>
            <a:stretch>
              <a:fillRect/>
            </a:stretch>
          </p:blipFill>
          <p:spPr>
            <a:xfrm>
              <a:off x="0" y="0"/>
              <a:ext cx="2286000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6" name="Picture 5"/>
            <p:cNvPicPr>
              <a:picLocks noChangeAspect="1"/>
            </p:cNvPicPr>
            <p:nvPr/>
          </p:nvPicPr>
          <p:blipFill>
            <a:blip r:embed="rId4"/>
            <a:srcRect l="73104" b="33090"/>
            <a:stretch>
              <a:fillRect/>
            </a:stretch>
          </p:blipFill>
          <p:spPr>
            <a:xfrm>
              <a:off x="9753600" y="0"/>
              <a:ext cx="2439067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</p:grpSp>
      <p:sp>
        <p:nvSpPr>
          <p:cNvPr id="700008" name="AutoShape 6"/>
          <p:cNvSpPr/>
          <p:nvPr/>
        </p:nvSpPr>
        <p:spPr>
          <a:xfrm>
            <a:off x="2874010" y="3855085"/>
            <a:ext cx="6443980" cy="49149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285750" indent="-28575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1100"/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eyJfdGVtcGxhdGVEYXRhIjp7ImxpbmVDb3VudCI6IjIiLCJ3b3JkQ291bnQiOiI1MyJ9LCJ0YWciOiJub0VkaXQifQ==</bd:templateData>
          </p:ext>
        </p:extLst>
      </p:sp>
      <p:sp>
        <p:nvSpPr>
          <p:cNvPr id="700009" name="TextBox 7"/>
          <p:cNvSpPr txBox="1"/>
          <p:nvPr/>
        </p:nvSpPr>
        <p:spPr>
          <a:xfrm>
            <a:off x="4422775" y="842645"/>
            <a:ext cx="3346450" cy="16052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05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eyJfdGVtcGxhdGVEYXRhIjp7ImNvbnRlbnRUeXBlIjoiJG51bWJlciIsImxpbmVDb3VudCI6IjEiLCJ3b3JkQ291bnQiOiIyIn0sInRhZyI6IiRudW1iZXIifQ==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2104380" y="2561590"/>
            <a:ext cx="8164830" cy="15392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4125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主动休息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eyJfdGVtcGxhdGVEYXRhIjp7ImNvbnRlbnRUeXBlIjoiJHRpdGxlIiwibGluZUNvdW50IjoiMiIsIndvcmRDb3VudCI6IjE0In0sInRhZyI6IiR0aXRsZSJ9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eyJtZCI6IiMjIOS4u+WKqOS8keaBryIsInRwbGlkIjoiMTAyMzE1IiwidHBsTmFtZSI6ImgydGl0bGVfMTAyMzE1IiwiZWRpdGVkIjoiZmFsc2UifQ==</bd:templateData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16821" y="4938314"/>
            <a:ext cx="5039441" cy="1606314"/>
          </a:xfrm>
          <a:prstGeom prst="roundRect">
            <a:avLst/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3" name="AutoShape 3"/>
          <p:cNvSpPr/>
          <p:nvPr/>
        </p:nvSpPr>
        <p:spPr>
          <a:xfrm>
            <a:off x="6416821" y="3128036"/>
            <a:ext cx="5039441" cy="1606314"/>
          </a:xfrm>
          <a:prstGeom prst="roundRect">
            <a:avLst/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4" name="AutoShape 4"/>
          <p:cNvSpPr/>
          <p:nvPr/>
        </p:nvSpPr>
        <p:spPr>
          <a:xfrm>
            <a:off x="6416821" y="1317759"/>
            <a:ext cx="5039441" cy="1606314"/>
          </a:xfrm>
          <a:prstGeom prst="roundRect">
            <a:avLst/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5" name="AutoShape 5"/>
          <p:cNvSpPr/>
          <p:nvPr/>
        </p:nvSpPr>
        <p:spPr>
          <a:xfrm>
            <a:off x="709129" y="4960709"/>
            <a:ext cx="5039441" cy="1606314"/>
          </a:xfrm>
          <a:prstGeom prst="roundRect">
            <a:avLst/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6" name="AutoShape 6"/>
          <p:cNvSpPr/>
          <p:nvPr/>
        </p:nvSpPr>
        <p:spPr>
          <a:xfrm>
            <a:off x="709129" y="3159322"/>
            <a:ext cx="5039441" cy="1606314"/>
          </a:xfrm>
          <a:prstGeom prst="roundRect">
            <a:avLst/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7" name="AutoShape 7"/>
          <p:cNvSpPr/>
          <p:nvPr/>
        </p:nvSpPr>
        <p:spPr>
          <a:xfrm>
            <a:off x="709129" y="1369316"/>
            <a:ext cx="5039441" cy="1606314"/>
          </a:xfrm>
          <a:prstGeom prst="roundRect">
            <a:avLst/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8" name="AutoShape 8"/>
          <p:cNvSpPr/>
          <p:nvPr/>
        </p:nvSpPr>
        <p:spPr>
          <a:xfrm>
            <a:off x="538887" y="1969963"/>
            <a:ext cx="405020" cy="405020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9" name="AutoShape 9"/>
          <p:cNvSpPr/>
          <p:nvPr/>
        </p:nvSpPr>
        <p:spPr>
          <a:xfrm>
            <a:off x="619891" y="2050967"/>
            <a:ext cx="243012" cy="2430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0" name="AutoShape 10"/>
          <p:cNvSpPr/>
          <p:nvPr/>
        </p:nvSpPr>
        <p:spPr>
          <a:xfrm>
            <a:off x="537650" y="3759969"/>
            <a:ext cx="405020" cy="405020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1" name="AutoShape 11"/>
          <p:cNvSpPr/>
          <p:nvPr/>
        </p:nvSpPr>
        <p:spPr>
          <a:xfrm>
            <a:off x="618654" y="3840973"/>
            <a:ext cx="243012" cy="2430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2" name="AutoShape 12"/>
          <p:cNvSpPr/>
          <p:nvPr/>
        </p:nvSpPr>
        <p:spPr>
          <a:xfrm>
            <a:off x="547802" y="5561356"/>
            <a:ext cx="405020" cy="405020"/>
          </a:xfrm>
          <a:prstGeom prst="ellipse">
            <a:avLst/>
          </a:prstGeom>
          <a:solidFill>
            <a:schemeClr val="accent1">
              <a:alpha val="21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3" name="AutoShape 13"/>
          <p:cNvSpPr/>
          <p:nvPr/>
        </p:nvSpPr>
        <p:spPr>
          <a:xfrm>
            <a:off x="628806" y="5642360"/>
            <a:ext cx="243012" cy="2430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4" name="TextBox 14"/>
          <p:cNvSpPr txBox="1"/>
          <p:nvPr/>
        </p:nvSpPr>
        <p:spPr>
          <a:xfrm>
            <a:off x="1193316" y="1437499"/>
            <a:ext cx="3733800" cy="66554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自控与平衡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eyJfdGVtcGxhdGVEYXRhIjp7ImNvbnRlbnRUeXBlIjoiJGl0ZW0xX3RpdGxlIiwibGluZUNvdW50IjoiMSIsIndvcmRDb3VudCI6IjEwIn0sInRhZyI6IiRpdGVtMV90aXRsZSJ9</bd:templateData>
          </p:ext>
        </p:extLst>
      </p:sp>
      <p:sp>
        <p:nvSpPr>
          <p:cNvPr id="15" name="TextBox 15"/>
          <p:cNvSpPr txBox="1"/>
          <p:nvPr/>
        </p:nvSpPr>
        <p:spPr>
          <a:xfrm>
            <a:off x="1193316" y="1953730"/>
            <a:ext cx="4258181" cy="8477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真正的自控高手不仅懂得冲刺，更善于主动休息，保持工作与生活的平衡。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eyJfdGVtcGxhdGVEYXRhIjp7ImNvbnRlbnRUeXBlIjoiJGl0ZW0xX2MiLCJsaW5lQ291bnQiOiIyIiwid29yZENvdW50IjoiMjAifSwidGFnIjoiJGl0ZW0xX2MifQ==</bd:templateData>
          </p:ext>
        </p:extLst>
      </p:sp>
      <p:sp>
        <p:nvSpPr>
          <p:cNvPr id="16" name="TextBox 16"/>
          <p:cNvSpPr txBox="1"/>
          <p:nvPr/>
        </p:nvSpPr>
        <p:spPr>
          <a:xfrm>
            <a:off x="1193316" y="3760065"/>
            <a:ext cx="4258181" cy="8477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当大脑处于模糊状态时，通过任务分解和理清思路，避免怠惰、懒散、空虚的情绪。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eyJfdGVtcGxhdGVEYXRhIjp7ImNvbnRlbnRUeXBlIjoiJGl0ZW0zX2MiLCJsaW5lQ291bnQiOiIyIiwid29yZENvdW50IjoiMjAifSwidGFnIjoiJGl0ZW0zX2MifQ==</bd:templateData>
          </p:ext>
        </p:extLst>
      </p:sp>
      <p:sp>
        <p:nvSpPr>
          <p:cNvPr id="17" name="TextBox 17"/>
          <p:cNvSpPr txBox="1"/>
          <p:nvPr/>
        </p:nvSpPr>
        <p:spPr>
          <a:xfrm>
            <a:off x="1193316" y="5515961"/>
            <a:ext cx="4259980" cy="8477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少做事，甚至不做事，聚焦于真正重要的事项。拒绝同时处理多项事务，以提效率和质量。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eyJfdGVtcGxhdGVEYXRhIjp7ImNvbnRlbnRUeXBlIjoiJGl0ZW01X2MiLCJsaW5lQ291bnQiOiIyIiwid29yZENvdW50IjoiMjAifSwidGFnIjoiJGl0ZW01X2MifQ==</bd:templateData>
          </p:ext>
        </p:extLst>
      </p:sp>
      <p:sp>
        <p:nvSpPr>
          <p:cNvPr id="18" name="TextBox 1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主动休息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19" name="TextBox 19"/>
          <p:cNvSpPr txBox="1"/>
          <p:nvPr/>
        </p:nvSpPr>
        <p:spPr>
          <a:xfrm>
            <a:off x="1193316" y="3254323"/>
            <a:ext cx="3733800" cy="66554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任务分解与理清思路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eyJfdGVtcGxhdGVEYXRhIjp7ImNvbnRlbnRUeXBlIjoiJGl0ZW0zX3RpdGxlIiwibGluZUNvdW50IjoiMSIsIndvcmRDb3VudCI6IjEwIn0sInRhZyI6IiRpdGVtM190aXRsZSJ9</bd:templateData>
          </p:ext>
        </p:extLst>
      </p:sp>
      <p:sp>
        <p:nvSpPr>
          <p:cNvPr id="20" name="TextBox 20"/>
          <p:cNvSpPr txBox="1"/>
          <p:nvPr/>
        </p:nvSpPr>
        <p:spPr>
          <a:xfrm>
            <a:off x="1193316" y="5066405"/>
            <a:ext cx="3733800" cy="66554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聚焦要事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eyJfdGVtcGxhdGVEYXRhIjp7ImNvbnRlbnRUeXBlIjoiJGl0ZW01X3RpdGxlIiwibGluZUNvdW50IjoiMSIsIndvcmRDb3VudCI6IjEwIn0sInRhZyI6IiRpdGVtNV90aXRsZSJ9</bd:templateData>
          </p:ext>
        </p:extLst>
      </p:sp>
      <p:sp>
        <p:nvSpPr>
          <p:cNvPr id="21" name="AutoShape 21"/>
          <p:cNvSpPr/>
          <p:nvPr/>
        </p:nvSpPr>
        <p:spPr>
          <a:xfrm>
            <a:off x="6235740" y="1918405"/>
            <a:ext cx="405020" cy="405020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2" name="AutoShape 22"/>
          <p:cNvSpPr/>
          <p:nvPr/>
        </p:nvSpPr>
        <p:spPr>
          <a:xfrm>
            <a:off x="6316744" y="1999409"/>
            <a:ext cx="243012" cy="2430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3" name="AutoShape 23"/>
          <p:cNvSpPr/>
          <p:nvPr/>
        </p:nvSpPr>
        <p:spPr>
          <a:xfrm>
            <a:off x="6234503" y="3728683"/>
            <a:ext cx="405020" cy="405020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4" name="AutoShape 24"/>
          <p:cNvSpPr/>
          <p:nvPr/>
        </p:nvSpPr>
        <p:spPr>
          <a:xfrm>
            <a:off x="6315507" y="3809688"/>
            <a:ext cx="243012" cy="2430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5" name="AutoShape 25"/>
          <p:cNvSpPr/>
          <p:nvPr/>
        </p:nvSpPr>
        <p:spPr>
          <a:xfrm>
            <a:off x="6244655" y="5538961"/>
            <a:ext cx="405020" cy="405020"/>
          </a:xfrm>
          <a:prstGeom prst="ellipse">
            <a:avLst/>
          </a:prstGeom>
          <a:solidFill>
            <a:schemeClr val="accent1">
              <a:alpha val="21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6" name="AutoShape 26"/>
          <p:cNvSpPr/>
          <p:nvPr/>
        </p:nvSpPr>
        <p:spPr>
          <a:xfrm>
            <a:off x="6325659" y="5619966"/>
            <a:ext cx="243012" cy="2430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7" name="TextBox 27"/>
          <p:cNvSpPr txBox="1"/>
          <p:nvPr/>
        </p:nvSpPr>
        <p:spPr>
          <a:xfrm>
            <a:off x="6892339" y="1436283"/>
            <a:ext cx="3733800" cy="66554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分时日程表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eyJfdGVtcGxhdGVEYXRhIjp7ImNvbnRlbnRUeXBlIjoiJGl0ZW0yX3RpdGxlIiwibGluZUNvdW50IjoiMSIsIndvcmRDb3VudCI6IjEwIn0sInRhZyI6IiRpdGVtMl90aXRsZSJ9</bd:templateData>
          </p:ext>
        </p:extLst>
      </p:sp>
      <p:sp>
        <p:nvSpPr>
          <p:cNvPr id="28" name="TextBox 28"/>
          <p:cNvSpPr txBox="1"/>
          <p:nvPr/>
        </p:nvSpPr>
        <p:spPr>
          <a:xfrm>
            <a:off x="6892339" y="1952513"/>
            <a:ext cx="4258181" cy="8477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通过分时日程表安排一天的工作，确保在精力最旺盛时做最重要的事，增强正向反馈回路。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eyJfdGVtcGxhdGVEYXRhIjp7ImNvbnRlbnRUeXBlIjoiJGl0ZW0yX2MiLCJsaW5lQ291bnQiOiIyIiwid29yZENvdW50IjoiMjAifSwidGFnIjoiJGl0ZW0yX2MifQ==</bd:templateData>
          </p:ext>
        </p:extLst>
      </p:sp>
      <p:sp>
        <p:nvSpPr>
          <p:cNvPr id="29" name="TextBox 29"/>
          <p:cNvSpPr txBox="1"/>
          <p:nvPr/>
        </p:nvSpPr>
        <p:spPr>
          <a:xfrm>
            <a:off x="6892339" y="3758848"/>
            <a:ext cx="4258181" cy="8477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避免无效学习，将所学知识付诸实践，转化为经验。知而不行的人难以超越行动者。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eyJfdGVtcGxhdGVEYXRhIjp7ImNvbnRlbnRUeXBlIjoiJGl0ZW00X2MiLCJsaW5lQ291bnQiOiIyIiwid29yZENvdW50IjoiMjAifSwidGFnIjoiJGl0ZW00X2MifQ==</bd:templateData>
          </p:ext>
        </p:extLst>
      </p:sp>
      <p:sp>
        <p:nvSpPr>
          <p:cNvPr id="30" name="TextBox 30"/>
          <p:cNvSpPr txBox="1"/>
          <p:nvPr/>
        </p:nvSpPr>
        <p:spPr>
          <a:xfrm>
            <a:off x="6892339" y="5514744"/>
            <a:ext cx="4259980" cy="8477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保持开放心态，谨慎思维定式，向下兼容时耐心解释或一笑而过，避免发泄情绪。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eyJfdGVtcGxhdGVEYXRhIjp7ImNvbnRlbnRUeXBlIjoiJGl0ZW02X2MiLCJsaW5lQ291bnQiOiIyIiwid29yZENvdW50IjoiMjAifSwidGFnIjoiJGl0ZW02X2MifQ==</bd:templateData>
          </p:ext>
        </p:extLst>
      </p:sp>
      <p:sp>
        <p:nvSpPr>
          <p:cNvPr id="31" name="TextBox 31"/>
          <p:cNvSpPr txBox="1"/>
          <p:nvPr/>
        </p:nvSpPr>
        <p:spPr>
          <a:xfrm>
            <a:off x="6892339" y="3253106"/>
            <a:ext cx="3733800" cy="66554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实践知识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eyJfdGVtcGxhdGVEYXRhIjp7ImNvbnRlbnRUeXBlIjoiJGl0ZW00X3RpdGxlIiwibGluZUNvdW50IjoiMSIsIndvcmRDb3VudCI6IjEwIn0sInRhZyI6IiRpdGVtNF90aXRsZSJ9</bd:templateData>
          </p:ext>
        </p:extLst>
      </p:sp>
      <p:sp>
        <p:nvSpPr>
          <p:cNvPr id="32" name="TextBox 32"/>
          <p:cNvSpPr txBox="1"/>
          <p:nvPr/>
        </p:nvSpPr>
        <p:spPr>
          <a:xfrm>
            <a:off x="6892339" y="5065189"/>
            <a:ext cx="3733800" cy="66554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开放心态与谨慎思维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eyJfdGVtcGxhdGVEYXRhIjp7ImNvbnRlbnRUeXBlIjoiJGl0ZW02X3RpdGxlIiwibGluZUNvdW50IjoiMSIsIndvcmRDb3VudCI6IjEwIn0sInRhZyI6IiRpdGVtNl90aXRsZSJ9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S4u+WKqOS8keaBr1xuIyMjIOiHquaOp+S4juW5s+ihoVxu55yf5q2j55qE6Ieq5o6n6auY5omL5LiN5LuF5oeC5b6X5Yay5Yi677yM5pu05ZaE5LqO5Li75Yqo5LyR5oGv77yM5L+d5oyB5bel5L2c5LiO55Sf5rS755qE5bmz6KGh44CCXG4jIyMg5YiG5pe25pel56iL6KGoXG7pgJrov4fliIbml7bml6XnqIvooajlronmjpLkuIDlpKnnmoTlt6XkvZzvvIznoa7kv53lnKjnsr7lipvmnIDml7rnm5vml7blgZrmnIDph43opoHnmoTkuovvvIzlop7lvLrmraPlkJHlj43ppojlm57ot6/jgIJcbiMjIyDku7vliqHliIbop6PkuI7nkIbmuIXmgJ3ot69cbuW9k+Wkp+iEkeWkhOS6juaooeeziueKtuaAgeaXtu+8jOmAmui/h+S7u+WKoeWIhuino+WSjOeQhua4heaAnei3r++8jOmBv+WFjeaAoOaDsOOAgeaHkuaVo+OAgeepuuiZmueahOaDhee7quOAglxuIyMjIOWunui3teefpeivhlxu6YG/5YWN5peg5pWI5a2m5Lmg77yM5bCG5omA5a2m55+l6K+G5LuY6K+45a6e6Le177yM6L2s5YyW5Li657uP6aqM44CC55+l6ICM5LiN6KGM55qE5Lq66Zq+5Lul6LaF6LaK6KGM5Yqo6ICF44CCXG4jIyMg6IGa54Sm6KaB5LqLXG7lsJHlgZrkuovvvIznlJroh7PkuI3lgZrkuovvvIzogZrnhKbkuo7nnJ/mraPph43opoHnmoTkuovpobnjgILmi5Lnu53lkIzml7blpITnkIblpJrpobnkuovliqHvvIzku6Xmj5DmlYjnjoflkozotKjph4/jgIJcbiMjIyDlvIDmlL7lv4PmgIHkuI7osKjmhY7mgJ3nu7RcbuS/neaMgeW8gOaUvuW/g+aAge+8jOiwqOaFjuaAnee7tOWumuW8j++8jOWQkeS4i+WFvOWuueaXtuiAkOW/g+ino+mHiuaIluS4gOeskeiAjOi/h++8jOmBv+WFjeWPkeazhOaDhee7quOAgiIsInRwbGlkIjoiMTAyMzE1IiwidHBsTmFtZSI6Imxpc3Q2XzEiLCJlZGl0ZWQiOiJmYWxzZSJ9</bd:templateData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667" cy="6858000"/>
            <a:chOff x="0" y="0"/>
            <a:chExt cx="12192667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46016"/>
            <a:stretch>
              <a:fillRect/>
            </a:stretch>
          </p:blipFill>
          <p:spPr>
            <a:xfrm>
              <a:off x="0" y="4486942"/>
              <a:ext cx="12192000" cy="2371058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r="74792" b="33090"/>
            <a:stretch>
              <a:fillRect/>
            </a:stretch>
          </p:blipFill>
          <p:spPr>
            <a:xfrm>
              <a:off x="0" y="0"/>
              <a:ext cx="1186148" cy="2099977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73104" b="33090"/>
            <a:stretch>
              <a:fillRect/>
            </a:stretch>
          </p:blipFill>
          <p:spPr>
            <a:xfrm>
              <a:off x="9753600" y="0"/>
              <a:ext cx="2439067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</p:grpSp>
      <p:sp>
        <p:nvSpPr>
          <p:cNvPr id="6" name="TextBox 6"/>
          <p:cNvSpPr txBox="1"/>
          <p:nvPr/>
        </p:nvSpPr>
        <p:spPr>
          <a:xfrm>
            <a:off x="7989570" y="1700848"/>
            <a:ext cx="1363980" cy="303466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799" b="1">
                <a:solidFill>
                  <a:srgbClr val="825D43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目录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eyJfdGVtcGxhdGVEYXRhIjp7ImxpbmVDb3VudCI6IjIiLCJ3b3JkQ291bnQiOiIxIn0sInRhZyI6Im5vRWRpdCJ9</bd:templateData>
          </p:ext>
        </p:extLst>
      </p:sp>
      <p:sp>
        <p:nvSpPr>
          <p:cNvPr id="7" name="TextBox 7"/>
          <p:cNvSpPr txBox="1"/>
          <p:nvPr/>
        </p:nvSpPr>
        <p:spPr>
          <a:xfrm>
            <a:off x="9357995" y="1209358"/>
            <a:ext cx="935355" cy="3787140"/>
          </a:xfrm>
          <a:prstGeom prst="rect">
            <a:avLst/>
          </a:prstGeom>
          <a:noFill/>
          <a:ln/>
        </p:spPr>
        <p:txBody>
          <a:bodyPr vert="eaVert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>
                <a:solidFill>
                  <a:srgbClr val="825D43">
                    <a:alpha val="50000"/>
                  </a:srgbClr>
                </a:solidFill>
                <a:latin typeface="Noto Sans SC"/>
                <a:ea typeface="Noto Sans SC"/>
                <a:cs typeface="Noto Sans SC"/>
              </a:rPr>
              <a:t>CONTENTS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eyJfdGVtcGxhdGVEYXRhIjp7ImxpbmVDb3VudCI6IjUiLCJ3b3JkQ291bnQiOiIxIn0sInRhZyI6Im5vRWRpdCJ9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1563656" y="801385"/>
            <a:ext cx="5398273" cy="481805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marL="228600" lvl="1" indent="-228600" algn="l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自序</a:t>
            </a:r>
          </a:p>
          <a:p>
            <a:pPr marL="228600" lvl="1" indent="-228600" algn="l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底层逻辑</a:t>
            </a:r>
          </a:p>
          <a:p>
            <a:pPr marL="228600" lvl="1" indent="-228600" algn="l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元认知</a:t>
            </a:r>
          </a:p>
          <a:p>
            <a:pPr marL="228600" lvl="1" indent="-228600" algn="l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如何提升专注力</a:t>
            </a:r>
          </a:p>
          <a:p>
            <a:pPr marL="228600" lvl="1" indent="-228600" algn="l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主动休息</a:t>
            </a:r>
          </a:p>
          <a:p>
            <a:pPr marL="228600" lvl="1" indent="-228600" algn="l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少做少错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eyJfdGVtcGxhdGVEYXRhIjp7ImNvbnRlbnRUeXBlIjoiJHRpdGxlIiwibGluZUNvdW50IjoiOSIsIndvcmRDb3VudCI6IjE2In0sInRhZyI6IiRjYXRhIn0=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eyJtZCI6IuebruW9lVxu6Ieq5bqPXG7lupXlsYLpgLvovpFcbuWFg+iupOefpVxu5aaC5L2V5o+Q5Y2H5LiT5rOo5YqbXG7kuLvliqjkvJHmga9cbuWwkeWBmuWwkemUmSIsInRwbGlkIjoiMTAyMzE1IiwidHBsTmFtZSI6ImNhdGFsb2d1ZV8xMDIzMTUiLCJlZGl0ZWQiOiJmYWxzZSJ9</bd:templateData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t="-47" b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015" name="Group 2"/>
          <p:cNvGrpSpPr/>
          <p:nvPr/>
        </p:nvGrpSpPr>
        <p:grpSpPr>
          <a:xfrm>
            <a:off x="0" y="0"/>
            <a:ext cx="12192667" cy="6858000"/>
            <a:chOff x="0" y="0"/>
            <a:chExt cx="12192667" cy="6858000"/>
          </a:xfrm>
        </p:grpSpPr>
        <p:pic>
          <p:nvPicPr>
            <p:cNvPr id="700004" name="Picture 3"/>
            <p:cNvPicPr>
              <a:picLocks noChangeAspect="1"/>
            </p:cNvPicPr>
            <p:nvPr/>
          </p:nvPicPr>
          <p:blipFill>
            <a:blip r:embed="rId3"/>
            <a:srcRect t="46016"/>
            <a:stretch>
              <a:fillRect/>
            </a:stretch>
          </p:blipFill>
          <p:spPr>
            <a:xfrm>
              <a:off x="0" y="3631597"/>
              <a:ext cx="12192000" cy="322640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5" name="Picture 4"/>
            <p:cNvPicPr>
              <a:picLocks noChangeAspect="1"/>
            </p:cNvPicPr>
            <p:nvPr/>
          </p:nvPicPr>
          <p:blipFill>
            <a:blip r:embed="rId4"/>
            <a:srcRect r="74792" b="33090"/>
            <a:stretch>
              <a:fillRect/>
            </a:stretch>
          </p:blipFill>
          <p:spPr>
            <a:xfrm>
              <a:off x="0" y="0"/>
              <a:ext cx="2286000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6" name="Picture 5"/>
            <p:cNvPicPr>
              <a:picLocks noChangeAspect="1"/>
            </p:cNvPicPr>
            <p:nvPr/>
          </p:nvPicPr>
          <p:blipFill>
            <a:blip r:embed="rId4"/>
            <a:srcRect l="73104" b="33090"/>
            <a:stretch>
              <a:fillRect/>
            </a:stretch>
          </p:blipFill>
          <p:spPr>
            <a:xfrm>
              <a:off x="9753600" y="0"/>
              <a:ext cx="2439067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</p:grpSp>
      <p:sp>
        <p:nvSpPr>
          <p:cNvPr id="700008" name="AutoShape 6"/>
          <p:cNvSpPr/>
          <p:nvPr/>
        </p:nvSpPr>
        <p:spPr>
          <a:xfrm>
            <a:off x="2874010" y="3855085"/>
            <a:ext cx="6443980" cy="49149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285750" indent="-28575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1100"/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eyJfdGVtcGxhdGVEYXRhIjp7ImxpbmVDb3VudCI6IjIiLCJ3b3JkQ291bnQiOiI1MyJ9LCJ0YWciOiJub0VkaXQifQ==</bd:templateData>
          </p:ext>
        </p:extLst>
      </p:sp>
      <p:sp>
        <p:nvSpPr>
          <p:cNvPr id="700009" name="TextBox 7"/>
          <p:cNvSpPr txBox="1"/>
          <p:nvPr/>
        </p:nvSpPr>
        <p:spPr>
          <a:xfrm>
            <a:off x="4422775" y="842645"/>
            <a:ext cx="3346450" cy="16052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06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eyJfdGVtcGxhdGVEYXRhIjp7ImNvbnRlbnRUeXBlIjoiJG51bWJlciIsImxpbmVDb3VudCI6IjEiLCJ3b3JkQ291bnQiOiIyIn0sInRhZyI6IiRudW1iZXIifQ==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2104380" y="2561590"/>
            <a:ext cx="8164830" cy="15392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4125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少做少错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eyJfdGVtcGxhdGVEYXRhIjp7ImNvbnRlbnRUeXBlIjoiJHRpdGxlIiwibGluZUNvdW50IjoiMiIsIndvcmRDb3VudCI6IjE0In0sInRhZyI6IiR0aXRsZSJ9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eyJtZCI6IiMjIOWwkeWBmuWwkemUmSIsInRwbGlkIjoiMTAyMzE1IiwidHBsTmFtZSI6ImgydGl0bGVfMTAyMzE1IiwiZWRpdGVkIjoiZmFsc2UifQ==</bd:templateData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少做少错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  <p:grpSp>
        <p:nvGrpSpPr>
          <p:cNvPr id="3" name="Group 3"/>
          <p:cNvGrpSpPr/>
          <p:nvPr/>
        </p:nvGrpSpPr>
        <p:grpSpPr>
          <a:xfrm>
            <a:off x="839115" y="1512589"/>
            <a:ext cx="197186" cy="5357334"/>
            <a:chOff x="839115" y="1512589"/>
            <a:chExt cx="197186" cy="5357334"/>
          </a:xfrm>
        </p:grpSpPr>
        <p:sp>
          <p:nvSpPr>
            <p:cNvPr id="4" name="AutoShape 4"/>
            <p:cNvSpPr/>
            <p:nvPr/>
          </p:nvSpPr>
          <p:spPr>
            <a:xfrm>
              <a:off x="839115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5" name="AutoShape 5"/>
            <p:cNvSpPr/>
            <p:nvPr/>
          </p:nvSpPr>
          <p:spPr>
            <a:xfrm>
              <a:off x="839115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6" name="AutoShape 6"/>
            <p:cNvSpPr/>
            <p:nvPr/>
          </p:nvSpPr>
          <p:spPr>
            <a:xfrm>
              <a:off x="839115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7" name="Connector 7"/>
            <p:cNvCxnSpPr/>
            <p:nvPr/>
          </p:nvCxnSpPr>
          <p:spPr>
            <a:xfrm>
              <a:off x="937708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8"/>
          <p:cNvGrpSpPr/>
          <p:nvPr/>
        </p:nvGrpSpPr>
        <p:grpSpPr>
          <a:xfrm>
            <a:off x="6455568" y="1512589"/>
            <a:ext cx="197186" cy="5357334"/>
            <a:chOff x="6455568" y="1512589"/>
            <a:chExt cx="197186" cy="5357334"/>
          </a:xfrm>
        </p:grpSpPr>
        <p:sp>
          <p:nvSpPr>
            <p:cNvPr id="9" name="AutoShape 9"/>
            <p:cNvSpPr/>
            <p:nvPr/>
          </p:nvSpPr>
          <p:spPr>
            <a:xfrm>
              <a:off x="6455568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0" name="AutoShape 10"/>
            <p:cNvSpPr/>
            <p:nvPr/>
          </p:nvSpPr>
          <p:spPr>
            <a:xfrm>
              <a:off x="6455568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1" name="AutoShape 11"/>
            <p:cNvSpPr/>
            <p:nvPr/>
          </p:nvSpPr>
          <p:spPr>
            <a:xfrm>
              <a:off x="6455568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12" name="Connector 12"/>
            <p:cNvCxnSpPr/>
            <p:nvPr/>
          </p:nvCxnSpPr>
          <p:spPr>
            <a:xfrm>
              <a:off x="6554162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TextBox 13"/>
          <p:cNvSpPr txBox="1"/>
          <p:nvPr/>
        </p:nvSpPr>
        <p:spPr>
          <a:xfrm>
            <a:off x="1297192" y="1308287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趋易避难的天性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eyJfdGVtcGxhdGVEYXRhIjp7ImNvbnRlbnRUeXBlIjoiJGl0ZW0xX3RpdGxlIiwibGluZUNvdW50IjoiMSIsIndvcmRDb3VudCI6IjE1In0sInRhZyI6IiRpdGVtMV90aXRsZSJ9</bd:templateData>
          </p:ext>
        </p:extLst>
      </p:sp>
      <p:sp>
        <p:nvSpPr>
          <p:cNvPr id="14" name="TextBox 14"/>
          <p:cNvSpPr txBox="1"/>
          <p:nvPr/>
        </p:nvSpPr>
        <p:spPr>
          <a:xfrm>
            <a:off x="1297192" y="4762018"/>
            <a:ext cx="4414526" cy="62484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成长的途径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eyJfdGVtcGxhdGVEYXRhIjp7ImNvbnRlbnRUeXBlIjoiJGl0ZW0zX3RpdGxlIiwibGluZUNvdW50IjoiMSIsIndvcmRDb3VudCI6IjE1In0sInRhZyI6IiRpdGVtM190aXRsZSJ9</bd:templateData>
          </p:ext>
        </p:extLst>
      </p:sp>
      <p:sp>
        <p:nvSpPr>
          <p:cNvPr id="15" name="TextBox 15"/>
          <p:cNvSpPr txBox="1"/>
          <p:nvPr/>
        </p:nvSpPr>
        <p:spPr>
          <a:xfrm>
            <a:off x="1297192" y="3025846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决策的本能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eyJfdGVtcGxhdGVEYXRhIjp7ImNvbnRlbnRUeXBlIjoiJGl0ZW0yX3RpdGxlIiwibGluZUNvdW50IjoiMSIsIndvcmRDb3VudCI6IjE1In0sInRhZyI6IiRpdGVtMl90aXRsZSJ9</bd:templateData>
          </p:ext>
        </p:extLst>
      </p:sp>
      <p:sp>
        <p:nvSpPr>
          <p:cNvPr id="16" name="TextBox 16"/>
          <p:cNvSpPr txBox="1"/>
          <p:nvPr/>
        </p:nvSpPr>
        <p:spPr>
          <a:xfrm>
            <a:off x="1297192" y="1804349"/>
            <a:ext cx="4486656" cy="1203960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人类趋易避难是基因决定的，本能脑和情绪脑力量强大，影响选择；理智脑力量较弱，需消耗更多能量。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eyJfdGVtcGxhdGVEYXRhIjp7ImNvbnRlbnRUeXBlIjoiJGl0ZW0xX2MiLCJsaW5lQ291bnQiOiIzIiwid29yZENvdW50IjoiMjEifSwidGFnIjoiJGl0ZW0xX2MifQ==</bd:templateData>
          </p:ext>
        </p:extLst>
      </p:sp>
      <p:sp>
        <p:nvSpPr>
          <p:cNvPr id="17" name="TextBox 17"/>
          <p:cNvSpPr txBox="1"/>
          <p:nvPr/>
        </p:nvSpPr>
        <p:spPr>
          <a:xfrm>
            <a:off x="1297192" y="3543470"/>
            <a:ext cx="4486275" cy="1152525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生活中的大部分决策基于本能和情绪，而非理智；如股票投资，深入研究后，购买时间点也常受本能和情绪影响。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eyJfdGVtcGxhdGVEYXRhIjp7ImNvbnRlbnRUeXBlIjoiJGl0ZW0yX2MiLCJsaW5lQ291bnQiOiIzIiwid29yZENvdW50IjoiMjEifSwidGFnIjoiJGl0ZW0yX2MifQ==</bd:templateData>
          </p:ext>
        </p:extLst>
      </p:sp>
      <p:sp>
        <p:nvSpPr>
          <p:cNvPr id="18" name="TextBox 18"/>
          <p:cNvSpPr txBox="1"/>
          <p:nvPr/>
        </p:nvSpPr>
        <p:spPr>
          <a:xfrm>
            <a:off x="1297192" y="5282464"/>
            <a:ext cx="4486275" cy="1152525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习惯难以改变，人的真正成长是增强理智脑力量，克服天性，用理智脑驱动情绪脑和本能脑工作。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eyJfdGVtcGxhdGVEYXRhIjp7ImNvbnRlbnRUeXBlIjoiJGl0ZW0zX2MiLCJsaW5lQ291bnQiOiIzIiwid29yZENvdW50IjoiMjEifSwidGFnIjoiJGl0ZW0zX2MifQ==</bd:templateData>
          </p:ext>
        </p:extLst>
      </p:sp>
      <p:sp>
        <p:nvSpPr>
          <p:cNvPr id="19" name="TextBox 19"/>
          <p:cNvSpPr txBox="1"/>
          <p:nvPr/>
        </p:nvSpPr>
        <p:spPr>
          <a:xfrm>
            <a:off x="6865764" y="1308287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焦虑的根源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eyJfdGVtcGxhdGVEYXRhIjp7ImNvbnRlbnRUeXBlIjoiJGl0ZW00X3RpdGxlIiwibGluZUNvdW50IjoiMSIsIndvcmRDb3VudCI6IjE1In0sInRhZyI6IiRpdGVtNF90aXRsZSJ9</bd:templateData>
          </p:ext>
        </p:extLst>
      </p:sp>
      <p:sp>
        <p:nvSpPr>
          <p:cNvPr id="20" name="TextBox 20"/>
          <p:cNvSpPr txBox="1"/>
          <p:nvPr/>
        </p:nvSpPr>
        <p:spPr>
          <a:xfrm>
            <a:off x="6865764" y="3025846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看不到改变的原因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eyJfdGVtcGxhdGVEYXRhIjp7ImNvbnRlbnRUeXBlIjoiJGl0ZW01X3RpdGxlIiwibGluZUNvdW50IjoiMSIsIndvcmRDb3VudCI6IjE1In0sInRhZyI6IiRpdGVtNV90aXRsZSJ9</bd:templateData>
          </p:ext>
        </p:extLst>
      </p:sp>
      <p:sp>
        <p:nvSpPr>
          <p:cNvPr id="21" name="TextBox 21"/>
          <p:cNvSpPr txBox="1"/>
          <p:nvPr/>
        </p:nvSpPr>
        <p:spPr>
          <a:xfrm>
            <a:off x="6865764" y="1804349"/>
            <a:ext cx="4486275" cy="1152525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焦虑源于欲望大于能力且缺乏耐心，想要解决焦虑，需与天性和解，直面焦虑，克制欲望，了解并突破自己的能力。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eyJfdGVtcGxhdGVEYXRhIjp7ImNvbnRlbnRUeXBlIjoiJGl0ZW00X2MiLCJsaW5lQ291bnQiOiIzIiwid29yZENvdW50IjoiMjEifSwidGFnIjoiJGl0ZW00X2MifQ==</bd:templateData>
          </p:ext>
        </p:extLst>
      </p:sp>
      <p:sp>
        <p:nvSpPr>
          <p:cNvPr id="22" name="TextBox 22"/>
          <p:cNvSpPr txBox="1"/>
          <p:nvPr/>
        </p:nvSpPr>
        <p:spPr>
          <a:xfrm>
            <a:off x="6865764" y="3543470"/>
            <a:ext cx="4486275" cy="1152525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看不到改变是因为缺乏耐心，事物改变需量变到质变积累，人类缺乏耐心，付出努力看不到结果易半途而废。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eyJfdGVtcGxhdGVEYXRhIjp7ImNvbnRlbnRUeXBlIjoiJGl0ZW01X2MiLCJsaW5lQ291bnQiOiIzIiwid29yZENvdW50IjoiMjEifSwidGFnIjoiJGl0ZW01X2MifQ==</bd:templateData>
          </p:ext>
        </p:extLst>
      </p:sp>
      <p:sp>
        <p:nvSpPr>
          <p:cNvPr id="23" name="TextBox 23"/>
          <p:cNvSpPr txBox="1"/>
          <p:nvPr/>
        </p:nvSpPr>
        <p:spPr>
          <a:xfrm>
            <a:off x="6865764" y="4780608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表层学习的陷阱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eyJfdGVtcGxhdGVEYXRhIjp7ImNvbnRlbnRUeXBlIjoiJGl0ZW02X3RpdGxlIiwibGluZUNvdW50IjoiMSIsIndvcmRDb3VudCI6IjE1In0sInRhZyI6IiRpdGVtNl90aXRsZSJ9</bd:templateData>
          </p:ext>
        </p:extLst>
      </p:sp>
      <p:sp>
        <p:nvSpPr>
          <p:cNvPr id="24" name="TextBox 24"/>
          <p:cNvSpPr txBox="1"/>
          <p:nvPr/>
        </p:nvSpPr>
        <p:spPr>
          <a:xfrm>
            <a:off x="6865764" y="5298231"/>
            <a:ext cx="4486275" cy="1152525"/>
          </a:xfrm>
          <a:prstGeom prst="rect">
            <a:avLst/>
          </a:prstGeom>
          <a:ln/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表层学习在舒适区往复，无思考、行动、改变，仅积累量无意义，需突破舒适区，努力提升自我。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eyJfdGVtcGxhdGVEYXRhIjp7ImNvbnRlbnRUeXBlIjoiJGl0ZW02X2MiLCJsaW5lQ291bnQiOiIzIiwid29yZENvdW50IjoiMjEifSwidGFnIjoiJGl0ZW02X2MifQ==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WwkeWBmuWwkemUmVxuIyMjIOi2i+aYk+mBv+mavueahOWkqeaAp1xu5Lq657G76LaL5piT6YG/6Zq+5piv5Z+65Zug5Yaz5a6a55qE77yM5pys6IO96ISR5ZKM5oOF57uq6ISR5Yqb6YeP5by65aSn77yM5b2x5ZON6YCJ5oup77yb55CG5pm66ISR5Yqb6YeP6L6D5byx77yM6ZyA5raI6ICX5pu05aSa6IO96YeP44CCXG4jIyMg5Yaz562W55qE5pys6IO9XG7nlJ/mtLvkuK3nmoTlpKfpg6jliIblhrPnrZbln7rkuo7mnKzog73lkozmg4Xnu6rvvIzogIzpnZ7nkIbmmbrvvJvlpoLogqHnpajmipXotYTvvIzmt7HlhaXnoJTnqbblkI7vvIzotK3kubDml7bpl7TngrnkuZ/luLjlj5fmnKzog73lkozmg4Xnu6rlvbHlk43jgIJcbiMjIyDmiJDplb/nmoTpgJTlvoRcbuS5oOaDr+mavuS7peaUueWPmO+8jOS6uueahOecn+ato+aIkOmVv+aYr+WinuW8uueQhuaZuuiEkeWKm+mHj++8jOWFi+acjeWkqeaAp++8jOeUqOeQhuaZuuiEkempseWKqOaDhee7quiEkeWSjOacrOiDveiEkeW3peS9nOOAglxuIyMjIOeEpuiZkeeahOaguea6kFxu54Sm6JmR5rqQ5LqO5qyy5pyb5aSn5LqO6IO95Yqb5LiU57y65LmP6ICQ5b+D77yM5oOz6KaB6Kej5Yaz54Sm6JmR77yM6ZyA5LiO5aSp5oCn5ZKM6Kej77yM55u06Z2i54Sm6JmR77yM5YWL5Yi25qyy5pyb77yM5LqG6Kej5bm256qB56C06Ieq5bex55qE6IO95Yqb44CCXG4jIyMg55yL5LiN5Yiw5pS55Y+Y55qE5Y6f5ZugXG7nnIvkuI3liLDmlLnlj5jmmK/lm6DkuLrnvLrkuY/ogJDlv4PvvIzkuovnianmlLnlj5jpnIDph4/lj5jliLDotKjlj5jnp6/ntK/vvIzkurrnsbvnvLrkuY/ogJDlv4PvvIzku5jlh7rliqrlipvnnIvkuI3liLDnu5PmnpzmmJPljYrpgJTogIzlup/jgIJcbiMjIyDooajlsYLlrabkuaDnmoTpmbfpmLFcbuihqOWxguWtpuS5oOWcqOiIkumAguWMuuW+gOWkje+8jOaXoOaAneiAg+OAgeihjOWKqOOAgeaUueWPmO+8jOS7heenr+e0r+mHj+aXoOaEj+S5ie+8jOmcgOeqgeegtOiIkumAguWMuu+8jOWKquWKm+aPkOWNh+iHquaIkeOAgiIsInRwbGlkIjoiMTAyMzE1IiwidHBsTmFtZSI6Imxpc3Q2X3NhbWVTdHlsZTBwaWMyIiwiZWRpdGVkIjoidHJ1ZSJ9</bd:templateData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0015" name="Group 2"/>
          <p:cNvGrpSpPr/>
          <p:nvPr/>
        </p:nvGrpSpPr>
        <p:grpSpPr>
          <a:xfrm>
            <a:off x="0" y="0"/>
            <a:ext cx="12192667" cy="6858000"/>
            <a:chOff x="0" y="0"/>
            <a:chExt cx="12192667" cy="6858000"/>
          </a:xfrm>
        </p:grpSpPr>
        <p:pic>
          <p:nvPicPr>
            <p:cNvPr id="2600004" name="Picture 3"/>
            <p:cNvPicPr>
              <a:picLocks noChangeAspect="1"/>
            </p:cNvPicPr>
            <p:nvPr/>
          </p:nvPicPr>
          <p:blipFill>
            <a:blip r:embed="rId3"/>
            <a:srcRect t="46016"/>
            <a:stretch>
              <a:fillRect/>
            </a:stretch>
          </p:blipFill>
          <p:spPr>
            <a:xfrm>
              <a:off x="0" y="3631597"/>
              <a:ext cx="12192000" cy="322640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2600005" name="Picture 4"/>
            <p:cNvPicPr>
              <a:picLocks noChangeAspect="1"/>
            </p:cNvPicPr>
            <p:nvPr/>
          </p:nvPicPr>
          <p:blipFill>
            <a:blip r:embed="rId4"/>
            <a:srcRect r="74792" b="33090"/>
            <a:stretch>
              <a:fillRect/>
            </a:stretch>
          </p:blipFill>
          <p:spPr>
            <a:xfrm>
              <a:off x="0" y="0"/>
              <a:ext cx="2286000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2600006" name="Picture 5"/>
            <p:cNvPicPr>
              <a:picLocks noChangeAspect="1"/>
            </p:cNvPicPr>
            <p:nvPr/>
          </p:nvPicPr>
          <p:blipFill>
            <a:blip r:embed="rId4"/>
            <a:srcRect l="73104" b="33090"/>
            <a:stretch>
              <a:fillRect/>
            </a:stretch>
          </p:blipFill>
          <p:spPr>
            <a:xfrm>
              <a:off x="9753600" y="0"/>
              <a:ext cx="2439067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</p:grpSp>
      <p:sp>
        <p:nvSpPr>
          <p:cNvPr id="6" name="TextBox 6"/>
          <p:cNvSpPr txBox="1"/>
          <p:nvPr/>
        </p:nvSpPr>
        <p:spPr>
          <a:xfrm>
            <a:off x="2601782" y="1633943"/>
            <a:ext cx="6988435" cy="1649151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96000"/>
              </a:lnSpc>
            </a:pPr>
            <a:r>
              <a:rPr lang="en-US" sz="885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THANKS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eyJfdGVtcGxhdGVEYXRhIjp7ImxpbmVDb3VudCI6IjEiLCJ3b3JkQ291bnQiOiI1In0sInRhZyI6Im5vRWRpdCJ9</bd:templateData>
          </p:ext>
        </p:extLst>
      </p:sp>
      <p:sp>
        <p:nvSpPr>
          <p:cNvPr id="7" name="TextBox 7"/>
          <p:cNvSpPr txBox="1"/>
          <p:nvPr/>
        </p:nvSpPr>
        <p:spPr>
          <a:xfrm>
            <a:off x="4534135" y="3070580"/>
            <a:ext cx="3123730" cy="716174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感谢观看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eyJfdGVtcGxhdGVEYXRhIjp7ImxpbmVDb3VudCI6IjEiLCJ3b3JkQ291bnQiOiI2In0sInRhZyI6Im5vRWRpdCJ9</bd:templateData>
          </p:ext>
        </p:extLst>
      </p:sp>
      <p:sp>
        <p:nvSpPr>
          <p:cNvPr id="2600011" name="AutoShape 8"/>
          <p:cNvSpPr/>
          <p:nvPr/>
        </p:nvSpPr>
        <p:spPr>
          <a:xfrm>
            <a:off x="4250722" y="4036028"/>
            <a:ext cx="1570958" cy="358140"/>
          </a:xfrm>
          <a:prstGeom prst="roundRect">
            <a:avLst>
              <a:gd name="adj" fmla="val 50000"/>
            </a:avLst>
          </a:prstGeom>
          <a:solidFill>
            <a:srgbClr val="FFFFFF">
              <a:alpha val="74000"/>
            </a:srgbClr>
          </a:solidFill>
          <a:ln w="6350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rtlCol="0" anchor="ctr" anchorCtr="0">
            <a:normAutofit fontScale="92500" lnSpcReduction="20000"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dk1">
                    <a:alpha val="100000"/>
                    <a:lumMod val="65000"/>
                    <a:lumOff val="35000"/>
                  </a:schemeClr>
                </a:solidFill>
                <a:latin typeface="Noto Sans SC"/>
                <a:ea typeface="Noto Sans SC"/>
                <a:cs typeface="Noto Sans SC"/>
              </a:rPr>
              <a:t>Lambert.Wang</a:t>
            </a:r>
            <a:endParaRPr lang="en-US" sz="1100"/>
          </a:p>
        </p:txBody>
        <p:extLst mod="1">
          <p:ext uri="http://schemas.baidu.com/office/drawing/2023/templateData">
            <bd:templateData xmlns="" xmlns:bd="http://schemas.baidu.com/office/drawing/2023/templateData">eyJfdGVtcGxhdGVEYXRhIjp7ImxpbmVDb3VudCI6IjEiLCJ3b3JkQ291bnQiOiI2In0sInRhZyI6Im5vRWRpdCJ9</bd:templateData>
          </p:ext>
        </p:extLst>
      </p:sp>
      <p:sp>
        <p:nvSpPr>
          <p:cNvPr id="2600012" name="AutoShape 9"/>
          <p:cNvSpPr/>
          <p:nvPr/>
        </p:nvSpPr>
        <p:spPr>
          <a:xfrm>
            <a:off x="6370320" y="4036028"/>
            <a:ext cx="1570958" cy="358140"/>
          </a:xfrm>
          <a:prstGeom prst="roundRect">
            <a:avLst>
              <a:gd name="adj" fmla="val 50000"/>
            </a:avLst>
          </a:prstGeom>
          <a:solidFill>
            <a:srgbClr val="FFFFFF">
              <a:alpha val="74000"/>
            </a:srgbClr>
          </a:solidFill>
          <a:ln w="6350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dk1">
                    <a:alpha val="100000"/>
                    <a:lumMod val="65000"/>
                    <a:lumOff val="35000"/>
                  </a:schemeClr>
                </a:solidFill>
                <a:latin typeface="Noto Sans SC"/>
                <a:ea typeface="Noto Sans SC"/>
                <a:cs typeface="Noto Sans SC"/>
              </a:rPr>
              <a:t>2025-10-09</a:t>
            </a:r>
            <a:endParaRPr lang="en-US" sz="1100"/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eyJfdGVtcGxhdGVEYXRhIjp7ImNvbnRlbnRUeXBlIjoiJERhdGUiLCJsaW5lQ291bnQiOiIxIiwid29yZENvdW50IjoiNiJ9LCJ0YWciOiJub0VkaXQifQ==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eyJtZCI6IiIsInRwbGlkIjoiMTAyMzE1IiwidHBsTmFtZSI6ImVuZF8xMDIzMTUiLCJlZGl0ZWQiOiJ0cnVlIn0=</bd:templateData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t="-47" b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015" name="Group 2"/>
          <p:cNvGrpSpPr/>
          <p:nvPr/>
        </p:nvGrpSpPr>
        <p:grpSpPr>
          <a:xfrm>
            <a:off x="0" y="0"/>
            <a:ext cx="12192667" cy="6858000"/>
            <a:chOff x="0" y="0"/>
            <a:chExt cx="12192667" cy="6858000"/>
          </a:xfrm>
        </p:grpSpPr>
        <p:pic>
          <p:nvPicPr>
            <p:cNvPr id="700004" name="Picture 3"/>
            <p:cNvPicPr>
              <a:picLocks noChangeAspect="1"/>
            </p:cNvPicPr>
            <p:nvPr/>
          </p:nvPicPr>
          <p:blipFill>
            <a:blip r:embed="rId3"/>
            <a:srcRect t="46016"/>
            <a:stretch>
              <a:fillRect/>
            </a:stretch>
          </p:blipFill>
          <p:spPr>
            <a:xfrm>
              <a:off x="0" y="3631597"/>
              <a:ext cx="12192000" cy="322640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5" name="Picture 4"/>
            <p:cNvPicPr>
              <a:picLocks noChangeAspect="1"/>
            </p:cNvPicPr>
            <p:nvPr/>
          </p:nvPicPr>
          <p:blipFill>
            <a:blip r:embed="rId4"/>
            <a:srcRect r="74792" b="33090"/>
            <a:stretch>
              <a:fillRect/>
            </a:stretch>
          </p:blipFill>
          <p:spPr>
            <a:xfrm>
              <a:off x="0" y="0"/>
              <a:ext cx="2286000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6" name="Picture 5"/>
            <p:cNvPicPr>
              <a:picLocks noChangeAspect="1"/>
            </p:cNvPicPr>
            <p:nvPr/>
          </p:nvPicPr>
          <p:blipFill>
            <a:blip r:embed="rId4"/>
            <a:srcRect l="73104" b="33090"/>
            <a:stretch>
              <a:fillRect/>
            </a:stretch>
          </p:blipFill>
          <p:spPr>
            <a:xfrm>
              <a:off x="9753600" y="0"/>
              <a:ext cx="2439067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</p:grpSp>
      <p:sp>
        <p:nvSpPr>
          <p:cNvPr id="700008" name="AutoShape 6"/>
          <p:cNvSpPr/>
          <p:nvPr/>
        </p:nvSpPr>
        <p:spPr>
          <a:xfrm>
            <a:off x="2874010" y="3855085"/>
            <a:ext cx="6443980" cy="49149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285750" indent="-28575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1100"/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eyJfdGVtcGxhdGVEYXRhIjp7ImxpbmVDb3VudCI6IjIiLCJ3b3JkQ291bnQiOiI1MyJ9LCJ0YWciOiJub0VkaXQifQ==</bd:templateData>
          </p:ext>
        </p:extLst>
      </p:sp>
      <p:sp>
        <p:nvSpPr>
          <p:cNvPr id="700009" name="TextBox 7"/>
          <p:cNvSpPr txBox="1"/>
          <p:nvPr/>
        </p:nvSpPr>
        <p:spPr>
          <a:xfrm>
            <a:off x="4422775" y="842645"/>
            <a:ext cx="3346450" cy="16052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eyJfdGVtcGxhdGVEYXRhIjp7ImNvbnRlbnRUeXBlIjoiJG51bWJlciIsImxpbmVDb3VudCI6IjEiLCJ3b3JkQ291bnQiOiIyIn0sInRhZyI6IiRudW1iZXIifQ==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2104380" y="2561590"/>
            <a:ext cx="8164830" cy="15392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4125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自序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eyJfdGVtcGxhdGVEYXRhIjp7ImNvbnRlbnRUeXBlIjoiJHRpdGxlIiwibGluZUNvdW50IjoiMiIsIndvcmRDb3VudCI6IjE0In0sInRhZyI6IiR0aXRsZSJ9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eyJtZCI6IiMjIOiHquW6jyIsInRwbGlkIjoiMTAyMzE1IiwidHBsTmFtZSI6ImgydGl0bGVfMTAyMzE1IiwiZWRpdGVkIjoiZmFsc2UifQ==</bd:templateData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56100" y="2971800"/>
            <a:ext cx="3554730" cy="33909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300">
                <a:solidFill>
                  <a:schemeClr val="lt1">
                    <a:alpha val="0"/>
                  </a:schemeClr>
                </a:solidFill>
                <a:latin typeface="Noto Sans SC"/>
                <a:ea typeface="Noto Sans SC"/>
                <a:cs typeface="Noto Sans SC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algn="l">
              <a:lnSpc>
                <a:spcPct val="80000"/>
              </a:lnSpc>
            </a:pPr>
            <a:r>
              <a:rPr lang="en-US" sz="600">
                <a:solidFill>
                  <a:schemeClr val="lt1">
                    <a:alpha val="0"/>
                  </a:schemeClr>
                </a:solidFill>
                <a:latin typeface="Noto Sans SC"/>
                <a:ea typeface="Noto Sans SC"/>
                <a:cs typeface="Noto Sans SC"/>
              </a:rPr>
              <a:t>ibaotu.com</a:t>
            </a:r>
          </a:p>
        </p:txBody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3" name="Freeform 3"/>
          <p:cNvSpPr/>
          <p:nvPr/>
        </p:nvSpPr>
        <p:spPr>
          <a:xfrm>
            <a:off x="7431214" y="3452908"/>
            <a:ext cx="359093" cy="900589"/>
          </a:xfrm>
          <a:custGeom>
            <a:avLst/>
            <a:gdLst/>
            <a:ahLst/>
            <a:cxnLst/>
            <a:rect l="l" t="t" r="r" b="b"/>
            <a:pathLst>
              <a:path w="224" h="563">
                <a:moveTo>
                  <a:pt x="0" y="346"/>
                </a:moveTo>
                <a:cubicBezTo>
                  <a:pt x="73" y="563"/>
                  <a:pt x="73" y="563"/>
                  <a:pt x="73" y="563"/>
                </a:cubicBezTo>
                <a:cubicBezTo>
                  <a:pt x="224" y="391"/>
                  <a:pt x="224" y="391"/>
                  <a:pt x="224" y="391"/>
                </a:cubicBezTo>
                <a:cubicBezTo>
                  <a:pt x="149" y="376"/>
                  <a:pt x="149" y="376"/>
                  <a:pt x="149" y="376"/>
                </a:cubicBezTo>
                <a:cubicBezTo>
                  <a:pt x="160" y="250"/>
                  <a:pt x="146" y="121"/>
                  <a:pt x="108" y="0"/>
                </a:cubicBezTo>
                <a:cubicBezTo>
                  <a:pt x="35" y="24"/>
                  <a:pt x="35" y="24"/>
                  <a:pt x="35" y="24"/>
                </a:cubicBezTo>
                <a:cubicBezTo>
                  <a:pt x="69" y="132"/>
                  <a:pt x="82" y="247"/>
                  <a:pt x="73" y="361"/>
                </a:cubicBezTo>
                <a:lnTo>
                  <a:pt x="0" y="346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4" name="Freeform 4"/>
          <p:cNvSpPr/>
          <p:nvPr/>
        </p:nvSpPr>
        <p:spPr>
          <a:xfrm>
            <a:off x="5712238" y="2275522"/>
            <a:ext cx="902113" cy="359093"/>
          </a:xfrm>
          <a:custGeom>
            <a:avLst/>
            <a:gdLst/>
            <a:ahLst/>
            <a:cxnLst/>
            <a:rect l="l" t="t" r="r" b="b"/>
            <a:pathLst>
              <a:path w="563" h="224">
                <a:moveTo>
                  <a:pt x="361" y="151"/>
                </a:moveTo>
                <a:cubicBezTo>
                  <a:pt x="346" y="224"/>
                  <a:pt x="346" y="224"/>
                  <a:pt x="346" y="224"/>
                </a:cubicBezTo>
                <a:cubicBezTo>
                  <a:pt x="563" y="151"/>
                  <a:pt x="563" y="151"/>
                  <a:pt x="563" y="151"/>
                </a:cubicBezTo>
                <a:cubicBezTo>
                  <a:pt x="391" y="0"/>
                  <a:pt x="391" y="0"/>
                  <a:pt x="391" y="0"/>
                </a:cubicBezTo>
                <a:cubicBezTo>
                  <a:pt x="376" y="75"/>
                  <a:pt x="376" y="75"/>
                  <a:pt x="376" y="75"/>
                </a:cubicBezTo>
                <a:cubicBezTo>
                  <a:pt x="250" y="64"/>
                  <a:pt x="121" y="78"/>
                  <a:pt x="0" y="116"/>
                </a:cubicBezTo>
                <a:cubicBezTo>
                  <a:pt x="23" y="189"/>
                  <a:pt x="23" y="189"/>
                  <a:pt x="23" y="189"/>
                </a:cubicBezTo>
                <a:cubicBezTo>
                  <a:pt x="131" y="155"/>
                  <a:pt x="247" y="142"/>
                  <a:pt x="361" y="151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5" name="Freeform 5"/>
          <p:cNvSpPr/>
          <p:nvPr/>
        </p:nvSpPr>
        <p:spPr>
          <a:xfrm>
            <a:off x="4419600" y="3452908"/>
            <a:ext cx="359093" cy="900589"/>
          </a:xfrm>
          <a:custGeom>
            <a:avLst/>
            <a:gdLst/>
            <a:ahLst/>
            <a:cxnLst/>
            <a:rect l="l" t="t" r="r" b="b"/>
            <a:pathLst>
              <a:path w="224" h="563">
                <a:moveTo>
                  <a:pt x="116" y="563"/>
                </a:moveTo>
                <a:cubicBezTo>
                  <a:pt x="189" y="540"/>
                  <a:pt x="189" y="540"/>
                  <a:pt x="189" y="540"/>
                </a:cubicBezTo>
                <a:cubicBezTo>
                  <a:pt x="155" y="432"/>
                  <a:pt x="142" y="316"/>
                  <a:pt x="151" y="202"/>
                </a:cubicBezTo>
                <a:cubicBezTo>
                  <a:pt x="224" y="217"/>
                  <a:pt x="224" y="217"/>
                  <a:pt x="224" y="217"/>
                </a:cubicBezTo>
                <a:cubicBezTo>
                  <a:pt x="151" y="0"/>
                  <a:pt x="151" y="0"/>
                  <a:pt x="151" y="0"/>
                </a:cubicBezTo>
                <a:cubicBezTo>
                  <a:pt x="0" y="172"/>
                  <a:pt x="0" y="172"/>
                  <a:pt x="0" y="172"/>
                </a:cubicBezTo>
                <a:cubicBezTo>
                  <a:pt x="75" y="187"/>
                  <a:pt x="75" y="187"/>
                  <a:pt x="75" y="187"/>
                </a:cubicBezTo>
                <a:cubicBezTo>
                  <a:pt x="64" y="313"/>
                  <a:pt x="78" y="442"/>
                  <a:pt x="116" y="563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6" name="Freeform 6"/>
          <p:cNvSpPr/>
          <p:nvPr/>
        </p:nvSpPr>
        <p:spPr>
          <a:xfrm>
            <a:off x="5712238" y="5287137"/>
            <a:ext cx="902113" cy="359093"/>
          </a:xfrm>
          <a:custGeom>
            <a:avLst/>
            <a:gdLst/>
            <a:ahLst/>
            <a:cxnLst/>
            <a:rect l="l" t="t" r="r" b="b"/>
            <a:pathLst>
              <a:path w="563" h="224">
                <a:moveTo>
                  <a:pt x="202" y="73"/>
                </a:moveTo>
                <a:cubicBezTo>
                  <a:pt x="217" y="0"/>
                  <a:pt x="217" y="0"/>
                  <a:pt x="217" y="0"/>
                </a:cubicBezTo>
                <a:cubicBezTo>
                  <a:pt x="0" y="73"/>
                  <a:pt x="0" y="73"/>
                  <a:pt x="0" y="73"/>
                </a:cubicBezTo>
                <a:cubicBezTo>
                  <a:pt x="172" y="224"/>
                  <a:pt x="172" y="224"/>
                  <a:pt x="172" y="224"/>
                </a:cubicBezTo>
                <a:cubicBezTo>
                  <a:pt x="187" y="149"/>
                  <a:pt x="187" y="149"/>
                  <a:pt x="187" y="149"/>
                </a:cubicBezTo>
                <a:cubicBezTo>
                  <a:pt x="216" y="151"/>
                  <a:pt x="244" y="153"/>
                  <a:pt x="273" y="153"/>
                </a:cubicBezTo>
                <a:cubicBezTo>
                  <a:pt x="371" y="153"/>
                  <a:pt x="470" y="138"/>
                  <a:pt x="563" y="108"/>
                </a:cubicBezTo>
                <a:cubicBezTo>
                  <a:pt x="540" y="35"/>
                  <a:pt x="540" y="35"/>
                  <a:pt x="540" y="35"/>
                </a:cubicBezTo>
                <a:cubicBezTo>
                  <a:pt x="431" y="69"/>
                  <a:pt x="316" y="82"/>
                  <a:pt x="202" y="73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16089" r="16089"/>
          <a:stretch>
            <a:fillRect/>
          </a:stretch>
        </p:blipFill>
        <p:spPr>
          <a:xfrm>
            <a:off x="4419600" y="2178463"/>
            <a:ext cx="1552575" cy="1552575"/>
          </a:xfrm>
          <a:prstGeom prst="diamond">
            <a:avLst/>
          </a:prstGeom>
          <a:ln w="19050">
            <a:solidFill>
              <a:schemeClr val="accent1"/>
            </a:solidFill>
            <a:prstDash val="solid"/>
          </a:ln>
        </p:spPr>
        <p:extLst>
          <p:ext uri="http://schemas.baidu.com/office/drawing/2023/templateData">
            <bd:templateData xmlns="" xmlns:bd="http://schemas.baidu.com/office/drawing/2023/templateData">eyJfdGVtcGxhdGVEYXRhIjp7ImNvbnRlbnRUeXBlIjoiJGltZzAifSwidGFnIjoiJGltZzAifQ==</bd:templateData>
          </p:ext>
        </p:extLst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14648" r="14648"/>
          <a:stretch>
            <a:fillRect/>
          </a:stretch>
        </p:blipFill>
        <p:spPr>
          <a:xfrm>
            <a:off x="6358255" y="2195513"/>
            <a:ext cx="1552575" cy="1552575"/>
          </a:xfrm>
          <a:prstGeom prst="diamond">
            <a:avLst/>
          </a:prstGeom>
          <a:ln w="19050">
            <a:solidFill>
              <a:schemeClr val="accent1"/>
            </a:solidFill>
            <a:prstDash val="solid"/>
          </a:ln>
        </p:spPr>
        <p:extLst>
          <p:ext uri="http://schemas.baidu.com/office/drawing/2023/templateData">
            <bd:templateData xmlns="" xmlns:bd="http://schemas.baidu.com/office/drawing/2023/templateData">eyJfdGVtcGxhdGVEYXRhIjp7ImNvbnRlbnRUeXBlIjoiJGltZzEifSwidGFnIjoiJGltZzEifQ==</bd:templateData>
          </p:ext>
        </p:extLst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25830" r="25830"/>
          <a:stretch>
            <a:fillRect/>
          </a:stretch>
        </p:blipFill>
        <p:spPr>
          <a:xfrm>
            <a:off x="6358255" y="4088892"/>
            <a:ext cx="1552575" cy="1552575"/>
          </a:xfrm>
          <a:prstGeom prst="diamond">
            <a:avLst/>
          </a:prstGeom>
          <a:ln w="19050">
            <a:solidFill>
              <a:schemeClr val="accent1"/>
            </a:solidFill>
            <a:prstDash val="solid"/>
          </a:ln>
        </p:spPr>
        <p:extLst>
          <p:ext uri="http://schemas.baidu.com/office/drawing/2023/templateData">
            <bd:templateData xmlns="" xmlns:bd="http://schemas.baidu.com/office/drawing/2023/templateData">eyJfdGVtcGxhdGVEYXRhIjp7ImNvbnRlbnRUeXBlIjoiJGltZzIifSwidGFnIjoiJGltZzIifQ==</bd:templateData>
          </p:ext>
        </p:extLst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16626" r="16626"/>
          <a:stretch>
            <a:fillRect/>
          </a:stretch>
        </p:blipFill>
        <p:spPr>
          <a:xfrm>
            <a:off x="4419600" y="4088892"/>
            <a:ext cx="1552575" cy="1552575"/>
          </a:xfrm>
          <a:prstGeom prst="diamond">
            <a:avLst/>
          </a:prstGeom>
          <a:ln w="19050">
            <a:solidFill>
              <a:schemeClr val="accent1"/>
            </a:solidFill>
            <a:prstDash val="solid"/>
          </a:ln>
        </p:spPr>
        <p:extLst>
          <p:ext uri="http://schemas.baidu.com/office/drawing/2023/templateData">
            <bd:templateData xmlns="" xmlns:bd="http://schemas.baidu.com/office/drawing/2023/templateData">eyJfdGVtcGxhdGVEYXRhIjp7ImNvbnRlbnRUeXBlIjoiJGltZzMifSwidGFnIjoiJGltZzMifQ==</bd:templateData>
          </p:ext>
        </p:extLst>
      </p:pic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自序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12" name="TextBox 12"/>
          <p:cNvSpPr txBox="1"/>
          <p:nvPr/>
        </p:nvSpPr>
        <p:spPr>
          <a:xfrm>
            <a:off x="741006" y="1512641"/>
            <a:ext cx="3354747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人生彷徨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eyJfdGVtcGxhdGVEYXRhIjp7ImNvbnRlbnRUeXBlIjoiJGl0ZW0xX3RpdGxlIiwibGluZUNvdW50IjoiMSIsIndvcmRDb3VudCI6IjExIn0sInRhZyI6IiRpdGVtMV90aXRsZSJ9</bd:templateData>
          </p:ext>
        </p:extLst>
      </p:sp>
      <p:sp>
        <p:nvSpPr>
          <p:cNvPr id="13" name="TextBox 13"/>
          <p:cNvSpPr txBox="1"/>
          <p:nvPr/>
        </p:nvSpPr>
        <p:spPr>
          <a:xfrm>
            <a:off x="675630" y="1987544"/>
            <a:ext cx="3420122" cy="14654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36岁，作者开始彷徨，面对人生十字路口；同样年龄的我，也面临类似的迷茫，两地分居，对未来不确定，过度焦虑，却找不到改变的方法。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eyJfdGVtcGxhdGVEYXRhIjp7ImNvbnRlbnRUeXBlIjoiJGl0ZW0xX2MiLCJsaW5lQ291bnQiOiI0Iiwid29yZENvdW50IjoiMTYifSwidGFnIjoiJGl0ZW0xX2MifQ==</bd:templateData>
          </p:ext>
        </p:extLst>
      </p:sp>
      <p:sp>
        <p:nvSpPr>
          <p:cNvPr id="14" name="TextBox 14"/>
          <p:cNvSpPr txBox="1"/>
          <p:nvPr/>
        </p:nvSpPr>
        <p:spPr>
          <a:xfrm>
            <a:off x="675630" y="4007084"/>
            <a:ext cx="3420122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认知觉醒的收获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eyJfdGVtcGxhdGVEYXRhIjp7ImNvbnRlbnRUeXBlIjoiJGl0ZW00X3RpdGxlIiwibGluZUNvdW50IjoiMSIsIndvcmRDb3VudCI6IjExIn0sInRhZyI6IiRpdGVtNF90aXRsZSJ9</bd:templateData>
          </p:ext>
        </p:extLst>
      </p:sp>
      <p:sp>
        <p:nvSpPr>
          <p:cNvPr id="15" name="TextBox 15"/>
          <p:cNvSpPr txBox="1"/>
          <p:nvPr/>
        </p:nvSpPr>
        <p:spPr>
          <a:xfrm>
            <a:off x="675630" y="4481987"/>
            <a:ext cx="3420122" cy="14654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认知觉醒让我们更好地理解自己和他人，避免决策陷阱，更好地应对变化和挑战，实现自我成长和进步。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eyJfdGVtcGxhdGVEYXRhIjp7ImNvbnRlbnRUeXBlIjoiJGl0ZW00X2MiLCJsaW5lQ291bnQiOiI0Iiwid29yZENvdW50IjoiMTYifSwidGFnIjoiJGl0ZW00X2MifQ==</bd:templateData>
          </p:ext>
        </p:extLst>
      </p:sp>
      <p:sp>
        <p:nvSpPr>
          <p:cNvPr id="16" name="TextBox 16"/>
          <p:cNvSpPr txBox="1"/>
          <p:nvPr/>
        </p:nvSpPr>
        <p:spPr>
          <a:xfrm>
            <a:off x="8193436" y="1510590"/>
            <a:ext cx="315514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认知觉醒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eyJfdGVtcGxhdGVEYXRhIjp7ImNvbnRlbnRUeXBlIjoiJGl0ZW0yX3RpdGxlIiwibGluZUNvdW50IjoiMSIsIndvcmRDb3VudCI6IjEwIn0sInRhZyI6IiRpdGVtMl90aXRsZSJ9</bd:templateData>
          </p:ext>
        </p:extLst>
      </p:sp>
      <p:sp>
        <p:nvSpPr>
          <p:cNvPr id="17" name="TextBox 17"/>
          <p:cNvSpPr txBox="1"/>
          <p:nvPr/>
        </p:nvSpPr>
        <p:spPr>
          <a:xfrm>
            <a:off x="8193436" y="1985493"/>
            <a:ext cx="3381361" cy="14654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作者从底层逻辑剖析原因，总结正确学习成长的理论，并分享提高专注力和行动力方法；底层逻辑揭示人类行为动机，理解本能、情绪和理智。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eyJfdGVtcGxhdGVEYXRhIjp7ImNvbnRlbnRUeXBlIjoiJGl0ZW0yX2MiLCJsaW5lQ291bnQiOiI0Iiwid29yZENvdW50IjoiMTYifSwidGFnIjoiJGl0ZW0yX2MifQ==</bd:templateData>
          </p:ext>
        </p:extLst>
      </p:sp>
      <p:sp>
        <p:nvSpPr>
          <p:cNvPr id="18" name="TextBox 18"/>
          <p:cNvSpPr txBox="1"/>
          <p:nvPr/>
        </p:nvSpPr>
        <p:spPr>
          <a:xfrm>
            <a:off x="8193436" y="4005034"/>
            <a:ext cx="3295866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认知探索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eyJfdGVtcGxhdGVEYXRhIjp7ImNvbnRlbnRUeXBlIjoiJGl0ZW0zX3RpdGxlIiwibGluZUNvdW50IjoiMSIsIndvcmRDb3VudCI6IjExIn0sInRhZyI6IiRpdGVtM190aXRsZSJ9</bd:templateData>
          </p:ext>
        </p:extLst>
      </p:sp>
      <p:sp>
        <p:nvSpPr>
          <p:cNvPr id="19" name="TextBox 19"/>
          <p:cNvSpPr txBox="1"/>
          <p:nvPr/>
        </p:nvSpPr>
        <p:spPr>
          <a:xfrm>
            <a:off x="8193436" y="4479937"/>
            <a:ext cx="3381361" cy="14654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人类对认知的探索从未停止；作者36岁开始醒悟，致力于认知领域的研究；通过批判性思维和分析能力，逐步揭开大脑的奥秘。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eyJfdGVtcGxhdGVEYXRhIjp7ImNvbnRlbnRUeXBlIjoiJGl0ZW0zX2MiLCJsaW5lQ291bnQiOiI0Iiwid29yZENvdW50IjoiMTYifSwidGFnIjoiJGl0ZW0zX2MifQ==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iHquW6j1xuIyMjIOS6uueUn+W9t+W+qFxuMzblsoHvvIzkvZzogIXlvIDlp4vlvbflvqjvvIzpnaLlr7nkurrnlJ/ljYHlrZfot6/lj6PvvJvlkIzmoLflubTpvoTnmoTmiJHvvIzkuZ/pnaLkuLTnsbvkvLznmoTov7fojKvvvIzkuKTlnLDliIblsYXvvIzlr7nmnKrmnaXkuI3noa7lrprvvIzov4fluqbnhKbomZHvvIzljbTmib7kuI3liLDmlLnlj5jnmoTmlrnms5XjgIJcbiMjIyDorqTnn6Xop4nphpJcbuS9nOiAheS7juW6leWxgumAu+i+keWJluaekOWOn+WboO+8jOaAu+e7k+ato+ehruWtpuS5oOaIkOmVv+eahOeQhuiuuu+8jOW5tuWIhuS6q+aPkOmrmOS4k+azqOWKm+WSjOihjOWKqOWKm+aWueazle+8m+W6leWxgumAu+i+keaPreekuuS6uuexu+ihjOS4uuWKqOacuu+8jOeQhuino+acrOiDveOAgeaDhee7quWSjOeQhuaZuuOAglxuIyMjIOiupOefpeaOoue0olxu5Lq657G75a+56K6k55+l55qE5o6i57Si5LuO5pyq5YGc5q2i77yb5L2c6ICFMzblsoHlvIDlp4vphpLmgp/vvIzoh7Tlipvkuo7orqTnn6Xpoobln5/nmoTnoJTnqbbvvJvpgJrov4fmibnliKTmgKfmgJ3nu7TlkozliIbmnpDog73lipvvvIzpgJDmraXmj63lvIDlpKfohJHnmoTlpaXnp5jjgIJcbiMjIyDorqTnn6Xop4nphpLnmoTmlLbojrdcbuiupOefpeiniemGkuiuqeaIkeS7rOabtOWlveWcsOeQhuino+iHquW3seWSjOS7luS6uu+8jOmBv+WFjeWGs+etlumZt+mYse+8jOabtOWlveWcsOW6lOWvueWPmOWMluWSjOaMkeaImO+8jOWunueOsOiHquaIkeaIkOmVv+WSjOi/m+atpeOAgiIsInRwbGlkIjoiMTAyMzE1IiwidHBsTmFtZSI6Imxpc3Q0X1dMTDI0MDMyNzEwIiwiZWRpdGVkIjoidHJ1ZSJ9</bd:templateData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t="-47" b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015" name="Group 2"/>
          <p:cNvGrpSpPr/>
          <p:nvPr/>
        </p:nvGrpSpPr>
        <p:grpSpPr>
          <a:xfrm>
            <a:off x="0" y="0"/>
            <a:ext cx="12192667" cy="6858000"/>
            <a:chOff x="0" y="0"/>
            <a:chExt cx="12192667" cy="6858000"/>
          </a:xfrm>
        </p:grpSpPr>
        <p:pic>
          <p:nvPicPr>
            <p:cNvPr id="700004" name="Picture 3"/>
            <p:cNvPicPr>
              <a:picLocks noChangeAspect="1"/>
            </p:cNvPicPr>
            <p:nvPr/>
          </p:nvPicPr>
          <p:blipFill>
            <a:blip r:embed="rId3"/>
            <a:srcRect t="46016"/>
            <a:stretch>
              <a:fillRect/>
            </a:stretch>
          </p:blipFill>
          <p:spPr>
            <a:xfrm>
              <a:off x="0" y="3631597"/>
              <a:ext cx="12192000" cy="322640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5" name="Picture 4"/>
            <p:cNvPicPr>
              <a:picLocks noChangeAspect="1"/>
            </p:cNvPicPr>
            <p:nvPr/>
          </p:nvPicPr>
          <p:blipFill>
            <a:blip r:embed="rId4"/>
            <a:srcRect r="74792" b="33090"/>
            <a:stretch>
              <a:fillRect/>
            </a:stretch>
          </p:blipFill>
          <p:spPr>
            <a:xfrm>
              <a:off x="0" y="0"/>
              <a:ext cx="2286000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  <p:pic>
          <p:nvPicPr>
            <p:cNvPr id="700006" name="Picture 5"/>
            <p:cNvPicPr>
              <a:picLocks noChangeAspect="1"/>
            </p:cNvPicPr>
            <p:nvPr/>
          </p:nvPicPr>
          <p:blipFill>
            <a:blip r:embed="rId4"/>
            <a:srcRect l="73104" b="33090"/>
            <a:stretch>
              <a:fillRect/>
            </a:stretch>
          </p:blipFill>
          <p:spPr>
            <a:xfrm>
              <a:off x="9753600" y="0"/>
              <a:ext cx="2439067" cy="4045553"/>
            </a:xfrm>
            <a:prstGeom prst="rect">
              <a:avLst/>
            </a:prstGeom>
          </p:spPr>
          <p:extLst>
            <p:ext uri="http://schemas.baidu.com/office/drawing/2023/templateData">
              <bd:templateData xmlns="" xmlns:bd="http://schemas.baidu.com/office/drawing/2023/templateData">eyJ0YWciOiJub0VkaXQifQ==</bd:templateData>
            </p:ext>
          </p:extLst>
        </p:pic>
      </p:grpSp>
      <p:sp>
        <p:nvSpPr>
          <p:cNvPr id="700008" name="AutoShape 6"/>
          <p:cNvSpPr/>
          <p:nvPr/>
        </p:nvSpPr>
        <p:spPr>
          <a:xfrm>
            <a:off x="2874010" y="3855085"/>
            <a:ext cx="6443980" cy="49149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285750" indent="-28575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1100"/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eyJfdGVtcGxhdGVEYXRhIjp7ImxpbmVDb3VudCI6IjIiLCJ3b3JkQ291bnQiOiI1MyJ9LCJ0YWciOiJub0VkaXQifQ==</bd:templateData>
          </p:ext>
        </p:extLst>
      </p:sp>
      <p:sp>
        <p:nvSpPr>
          <p:cNvPr id="700009" name="TextBox 7"/>
          <p:cNvSpPr txBox="1"/>
          <p:nvPr/>
        </p:nvSpPr>
        <p:spPr>
          <a:xfrm>
            <a:off x="4422775" y="842645"/>
            <a:ext cx="3346450" cy="16052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eyJfdGVtcGxhdGVEYXRhIjp7ImNvbnRlbnRUeXBlIjoiJG51bWJlciIsImxpbmVDb3VudCI6IjEiLCJ3b3JkQ291bnQiOiIyIn0sInRhZyI6IiRudW1iZXIifQ==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2104380" y="2561590"/>
            <a:ext cx="8164830" cy="15392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4125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底层逻辑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eyJfdGVtcGxhdGVEYXRhIjp7ImNvbnRlbnRUeXBlIjoiJHRpdGxlIiwibGluZUNvdW50IjoiMiIsIndvcmRDb3VudCI6IjE0In0sInRhZyI6IiR0aXRsZSJ9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eyJtZCI6IiMjIOW6leWxgumAu+i+kSIsInRwbGlkIjoiMTAyMzE1IiwidHBsTmFtZSI6ImgydGl0bGVfMTAyMzE1IiwiZWRpdGVkIjoiZmFsc2UifQ==</bd:templateData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8633" y="3934362"/>
            <a:ext cx="2891725" cy="2289021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3" name="AutoShape 3"/>
          <p:cNvSpPr/>
          <p:nvPr/>
        </p:nvSpPr>
        <p:spPr>
          <a:xfrm>
            <a:off x="578633" y="1489452"/>
            <a:ext cx="2891725" cy="2289021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三重大脑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5" name="AutoShape 5"/>
          <p:cNvSpPr/>
          <p:nvPr/>
        </p:nvSpPr>
        <p:spPr>
          <a:xfrm>
            <a:off x="6698935" y="1489452"/>
            <a:ext cx="2914650" cy="2914650"/>
          </a:xfrm>
          <a:prstGeom prst="rect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6" name="AutoShape 6"/>
          <p:cNvSpPr/>
          <p:nvPr/>
        </p:nvSpPr>
        <p:spPr>
          <a:xfrm>
            <a:off x="9780389" y="1489452"/>
            <a:ext cx="1714500" cy="2914650"/>
          </a:xfrm>
          <a:prstGeom prst="rect">
            <a:avLst/>
          </a:prstGeom>
          <a:solidFill>
            <a:schemeClr val="accent2">
              <a:alpha val="20000"/>
              <a:lumMod val="75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7" name="AutoShape 7"/>
          <p:cNvSpPr/>
          <p:nvPr/>
        </p:nvSpPr>
        <p:spPr>
          <a:xfrm>
            <a:off x="6698935" y="4585077"/>
            <a:ext cx="2914650" cy="1619250"/>
          </a:xfrm>
          <a:prstGeom prst="rect">
            <a:avLst/>
          </a:prstGeom>
          <a:solidFill>
            <a:schemeClr val="accent4">
              <a:alpha val="2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8" name="AutoShape 8"/>
          <p:cNvSpPr/>
          <p:nvPr/>
        </p:nvSpPr>
        <p:spPr>
          <a:xfrm>
            <a:off x="9780389" y="4585077"/>
            <a:ext cx="1714500" cy="1619250"/>
          </a:xfrm>
          <a:prstGeom prst="rect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784660" y="1575177"/>
            <a:ext cx="2743200" cy="2743200"/>
          </a:xfrm>
          <a:prstGeom prst="rect">
            <a:avLst/>
          </a:prstGeom>
        </p:spPr>
        <p:extLst>
          <p:ext uri="http://schemas.baidu.com/office/drawing/2023/templateData">
            <bd:templateData xmlns="" xmlns:bd="http://schemas.baidu.com/office/drawing/2023/templateData">eyJfdGVtcGxhdGVEYXRhIjp7ImNvbnRlbnRUeXBlIjoiJGltZzAifSwidGFnIjoiJGltZzAifQ==</bd:templateData>
          </p:ext>
        </p:extLst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/>
          </a:blip>
          <a:srcRect t="10465" b="10465"/>
          <a:stretch>
            <a:fillRect/>
          </a:stretch>
        </p:blipFill>
        <p:spPr>
          <a:xfrm>
            <a:off x="6784660" y="4670802"/>
            <a:ext cx="2743200" cy="1447800"/>
          </a:xfrm>
          <a:prstGeom prst="rect">
            <a:avLst/>
          </a:prstGeom>
        </p:spPr>
        <p:extLst>
          <p:ext uri="http://schemas.baidu.com/office/drawing/2023/templateData">
            <bd:templateData xmlns="" xmlns:bd="http://schemas.baidu.com/office/drawing/2023/templateData">eyJfdGVtcGxhdGVEYXRhIjp7ImNvbnRlbnRUeXBlIjoiJGltZzIifSwidGFnIjoiJGltZzIifQ==</bd:templateData>
          </p:ext>
        </p:extLst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/>
          </a:blip>
          <a:srcRect l="35164" r="35164"/>
          <a:stretch>
            <a:fillRect/>
          </a:stretch>
        </p:blipFill>
        <p:spPr>
          <a:xfrm>
            <a:off x="9866114" y="1575177"/>
            <a:ext cx="1543050" cy="2743200"/>
          </a:xfrm>
          <a:prstGeom prst="rect">
            <a:avLst/>
          </a:prstGeom>
        </p:spPr>
        <p:extLst>
          <p:ext uri="http://schemas.baidu.com/office/drawing/2023/templateData">
            <bd:templateData xmlns="" xmlns:bd="http://schemas.baidu.com/office/drawing/2023/templateData">eyJfdGVtcGxhdGVEYXRhIjp7ImNvbnRlbnRUeXBlIjoiJGltZzEifSwidGFnIjoiJGltZzEifQ==</bd:templateData>
          </p:ext>
        </p:extLst>
      </p:pic>
      <p:sp>
        <p:nvSpPr>
          <p:cNvPr id="12" name="AutoShape 12"/>
          <p:cNvSpPr/>
          <p:nvPr/>
        </p:nvSpPr>
        <p:spPr>
          <a:xfrm>
            <a:off x="9866114" y="4670802"/>
            <a:ext cx="1543050" cy="144780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3" name="Freeform 13"/>
          <p:cNvSpPr/>
          <p:nvPr/>
        </p:nvSpPr>
        <p:spPr>
          <a:xfrm>
            <a:off x="10232888" y="5037575"/>
            <a:ext cx="809504" cy="80950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</a:path>
            </a:pathLst>
          </a:custGeom>
          <a:solidFill>
            <a:schemeClr val="accent1">
              <a:alpha val="100000"/>
              <a:lumMod val="5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4" name="TextBox 14"/>
          <p:cNvSpPr txBox="1"/>
          <p:nvPr/>
        </p:nvSpPr>
        <p:spPr>
          <a:xfrm>
            <a:off x="1382164" y="1579985"/>
            <a:ext cx="2088193" cy="397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99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本能脑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eyJfdGVtcGxhdGVEYXRhIjp7ImNvbnRlbnRUeXBlIjoiJGl0ZW0xX3RpdGxlIiwibGluZUNvdW50IjoiMSIsIndvcmRDb3VudCI6IjgifSwidGFnIjoiJGl0ZW0xX3RpdGxlIn0=</bd:templateData>
          </p:ext>
        </p:extLst>
      </p:sp>
      <p:sp>
        <p:nvSpPr>
          <p:cNvPr id="15" name="AutoShape 15"/>
          <p:cNvSpPr/>
          <p:nvPr/>
        </p:nvSpPr>
        <p:spPr>
          <a:xfrm rot="5400000">
            <a:off x="667791" y="1400294"/>
            <a:ext cx="540270" cy="718585"/>
          </a:xfrm>
          <a:prstGeom prst="round1Rect">
            <a:avLst>
              <a:gd name="adj" fmla="val 47297"/>
            </a:avLst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6" name="TextBox 16"/>
          <p:cNvSpPr txBox="1"/>
          <p:nvPr/>
        </p:nvSpPr>
        <p:spPr>
          <a:xfrm>
            <a:off x="756538" y="2137578"/>
            <a:ext cx="2527745" cy="13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375"/>
              </a:spcBef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3.6亿年前，为了适应陆地生活，爬行动物进化出了最原始的本能脑，可以对环境迅速做出本能反应。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eyJfdGVtcGxhdGVEYXRhIjp7ImNvbnRlbnRUeXBlIjoiJGl0ZW0xX2MiLCJsaW5lQ291bnQiOiI2Iiwid29yZENvdW50IjoiMTQifSwidGFnIjoiJGl0ZW0xX2MifQ==</bd:templateData>
          </p:ext>
        </p:extLst>
      </p:sp>
      <p:sp>
        <p:nvSpPr>
          <p:cNvPr id="17" name="AutoShape 17"/>
          <p:cNvSpPr/>
          <p:nvPr/>
        </p:nvSpPr>
        <p:spPr>
          <a:xfrm rot="5400000">
            <a:off x="658476" y="1409609"/>
            <a:ext cx="492364" cy="652050"/>
          </a:xfrm>
          <a:prstGeom prst="round1Rect">
            <a:avLst>
              <a:gd name="adj" fmla="val 47297"/>
            </a:avLst>
          </a:prstGeom>
          <a:solidFill>
            <a:schemeClr val="accent2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8" name="TextBox 18"/>
          <p:cNvSpPr txBox="1"/>
          <p:nvPr/>
        </p:nvSpPr>
        <p:spPr>
          <a:xfrm>
            <a:off x="597683" y="1575177"/>
            <a:ext cx="559462" cy="340994"/>
          </a:xfrm>
          <a:prstGeom prst="rect">
            <a:avLst/>
          </a:prstGeom>
          <a:ln/>
        </p:spPr>
        <p:txBody>
          <a:bodyPr vert="horz" wrap="square" lIns="76200" tIns="0" rIns="5715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19" name="AutoShape 19"/>
          <p:cNvSpPr/>
          <p:nvPr/>
        </p:nvSpPr>
        <p:spPr>
          <a:xfrm>
            <a:off x="3628068" y="1489452"/>
            <a:ext cx="2891725" cy="2289021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0" name="TextBox 20"/>
          <p:cNvSpPr txBox="1"/>
          <p:nvPr/>
        </p:nvSpPr>
        <p:spPr>
          <a:xfrm>
            <a:off x="4431599" y="1579985"/>
            <a:ext cx="2037145" cy="397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99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情绪脑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eyJfdGVtcGxhdGVEYXRhIjp7ImNvbnRlbnRUeXBlIjoiJGl0ZW0yX3RpdGxlIiwibGluZUNvdW50IjoiMSIsIndvcmRDb3VudCI6IjgifSwidGFnIjoiJGl0ZW0yX3RpdGxlIn0=</bd:templateData>
          </p:ext>
        </p:extLst>
      </p:sp>
      <p:sp>
        <p:nvSpPr>
          <p:cNvPr id="21" name="AutoShape 21"/>
          <p:cNvSpPr/>
          <p:nvPr/>
        </p:nvSpPr>
        <p:spPr>
          <a:xfrm rot="5400000">
            <a:off x="3717225" y="1400294"/>
            <a:ext cx="540270" cy="718585"/>
          </a:xfrm>
          <a:prstGeom prst="round1Rect">
            <a:avLst>
              <a:gd name="adj" fmla="val 47297"/>
            </a:avLst>
          </a:prstGeom>
          <a:solidFill>
            <a:schemeClr val="accent2">
              <a:alpha val="20000"/>
              <a:lumMod val="75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2" name="TextBox 22"/>
          <p:cNvSpPr txBox="1"/>
          <p:nvPr/>
        </p:nvSpPr>
        <p:spPr>
          <a:xfrm>
            <a:off x="3805973" y="2137578"/>
            <a:ext cx="2527745" cy="13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375"/>
              </a:spcBef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2亿年前，哺乳动物为了更好地适应环境，进化出了拥有恐惧、兴奋、愉悦等情绪反应的 情绪脑。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eyJfdGVtcGxhdGVEYXRhIjp7ImNvbnRlbnRUeXBlIjoiJGl0ZW0yX2MiLCJsaW5lQ291bnQiOiI2Iiwid29yZENvdW50IjoiMTQifSwidGFnIjoiJGl0ZW0yX2MifQ==</bd:templateData>
          </p:ext>
        </p:extLst>
      </p:sp>
      <p:sp>
        <p:nvSpPr>
          <p:cNvPr id="23" name="AutoShape 23"/>
          <p:cNvSpPr/>
          <p:nvPr/>
        </p:nvSpPr>
        <p:spPr>
          <a:xfrm rot="5400000">
            <a:off x="3707910" y="1409609"/>
            <a:ext cx="492364" cy="652050"/>
          </a:xfrm>
          <a:prstGeom prst="round1Rect">
            <a:avLst>
              <a:gd name="adj" fmla="val 47297"/>
            </a:avLst>
          </a:prstGeom>
          <a:solidFill>
            <a:schemeClr val="accent2">
              <a:alpha val="100000"/>
              <a:lumMod val="75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4" name="TextBox 24"/>
          <p:cNvSpPr txBox="1"/>
          <p:nvPr/>
        </p:nvSpPr>
        <p:spPr>
          <a:xfrm>
            <a:off x="1382164" y="4024895"/>
            <a:ext cx="2037145" cy="397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99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理智脑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eyJfdGVtcGxhdGVEYXRhIjp7ImNvbnRlbnRUeXBlIjoiJGl0ZW0zX3RpdGxlIiwibGluZUNvdW50IjoiMSIsIndvcmRDb3VudCI6IjgifSwidGFnIjoiJGl0ZW0zX3RpdGxlIn0=</bd:templateData>
          </p:ext>
        </p:extLst>
      </p:sp>
      <p:sp>
        <p:nvSpPr>
          <p:cNvPr id="25" name="AutoShape 25"/>
          <p:cNvSpPr/>
          <p:nvPr/>
        </p:nvSpPr>
        <p:spPr>
          <a:xfrm rot="5400000">
            <a:off x="667791" y="3845204"/>
            <a:ext cx="540270" cy="718585"/>
          </a:xfrm>
          <a:prstGeom prst="round1Rect">
            <a:avLst>
              <a:gd name="adj" fmla="val 47297"/>
            </a:avLst>
          </a:prstGeom>
          <a:solidFill>
            <a:schemeClr val="accent3">
              <a:alpha val="20000"/>
              <a:lumMod val="75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6" name="TextBox 26"/>
          <p:cNvSpPr txBox="1"/>
          <p:nvPr/>
        </p:nvSpPr>
        <p:spPr>
          <a:xfrm>
            <a:off x="756538" y="4582488"/>
            <a:ext cx="2527745" cy="13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375"/>
              </a:spcBef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人类进化出了可以理性思考的理智脑，人类或者人类的祖先进化出本能脑和情绪脑的历史悠久，导致这两者力量强大，更能左右人类做出选择。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eyJfdGVtcGxhdGVEYXRhIjp7ImNvbnRlbnRUeXBlIjoiJGl0ZW0zX2MiLCJsaW5lQ291bnQiOiI2Iiwid29yZENvdW50IjoiMTQifSwidGFnIjoiJGl0ZW0zX2MifQ==</bd:templateData>
          </p:ext>
        </p:extLst>
      </p:sp>
      <p:sp>
        <p:nvSpPr>
          <p:cNvPr id="27" name="AutoShape 27"/>
          <p:cNvSpPr/>
          <p:nvPr/>
        </p:nvSpPr>
        <p:spPr>
          <a:xfrm rot="5400000">
            <a:off x="658476" y="3854519"/>
            <a:ext cx="492364" cy="652050"/>
          </a:xfrm>
          <a:prstGeom prst="round1Rect">
            <a:avLst>
              <a:gd name="adj" fmla="val 47297"/>
            </a:avLst>
          </a:prstGeom>
          <a:solidFill>
            <a:schemeClr val="accent3">
              <a:alpha val="100000"/>
              <a:lumMod val="75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8" name="AutoShape 28"/>
          <p:cNvSpPr/>
          <p:nvPr/>
        </p:nvSpPr>
        <p:spPr>
          <a:xfrm>
            <a:off x="3628068" y="3934362"/>
            <a:ext cx="2891725" cy="2289021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29" name="TextBox 29"/>
          <p:cNvSpPr txBox="1"/>
          <p:nvPr/>
        </p:nvSpPr>
        <p:spPr>
          <a:xfrm>
            <a:off x="4431599" y="4024895"/>
            <a:ext cx="2037145" cy="397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99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趋易避难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eyJfdGVtcGxhdGVEYXRhIjp7ImNvbnRlbnRUeXBlIjoiJGl0ZW00X3RpdGxlIiwibGluZUNvdW50IjoiMSIsIndvcmRDb3VudCI6IjgifSwidGFnIjoiJGl0ZW00X3RpdGxlIn0=</bd:templateData>
          </p:ext>
        </p:extLst>
      </p:sp>
      <p:sp>
        <p:nvSpPr>
          <p:cNvPr id="30" name="AutoShape 30"/>
          <p:cNvSpPr/>
          <p:nvPr/>
        </p:nvSpPr>
        <p:spPr>
          <a:xfrm rot="5400000">
            <a:off x="3717225" y="3845204"/>
            <a:ext cx="540270" cy="718585"/>
          </a:xfrm>
          <a:prstGeom prst="round1Rect">
            <a:avLst>
              <a:gd name="adj" fmla="val 47297"/>
            </a:avLst>
          </a:prstGeom>
          <a:solidFill>
            <a:schemeClr val="accent4">
              <a:alpha val="20000"/>
              <a:lumMod val="75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31" name="TextBox 31"/>
          <p:cNvSpPr txBox="1"/>
          <p:nvPr/>
        </p:nvSpPr>
        <p:spPr>
          <a:xfrm>
            <a:off x="3805973" y="4582488"/>
            <a:ext cx="2527745" cy="13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375"/>
              </a:spcBef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人类趋易避难是刻在基因中的，要动用理智脑工作是需要消耗更多能量的，这也是为什么我们难以做出理智决策的原因。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eyJfdGVtcGxhdGVEYXRhIjp7ImNvbnRlbnRUeXBlIjoiJGl0ZW00X2MiLCJsaW5lQ291bnQiOiI2Iiwid29yZENvdW50IjoiMTQifSwidGFnIjoiJGl0ZW00X2MifQ==</bd:templateData>
          </p:ext>
        </p:extLst>
      </p:sp>
      <p:sp>
        <p:nvSpPr>
          <p:cNvPr id="32" name="AutoShape 32"/>
          <p:cNvSpPr/>
          <p:nvPr/>
        </p:nvSpPr>
        <p:spPr>
          <a:xfrm rot="5400000">
            <a:off x="3707910" y="3854519"/>
            <a:ext cx="492364" cy="652050"/>
          </a:xfrm>
          <a:prstGeom prst="round1Rect">
            <a:avLst>
              <a:gd name="adj" fmla="val 47297"/>
            </a:avLst>
          </a:prstGeom>
          <a:solidFill>
            <a:schemeClr val="accent4">
              <a:alpha val="100000"/>
              <a:lumMod val="75000"/>
            </a:schemeClr>
          </a:solidFill>
          <a:ln/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33" name="TextBox 33"/>
          <p:cNvSpPr txBox="1"/>
          <p:nvPr/>
        </p:nvSpPr>
        <p:spPr>
          <a:xfrm>
            <a:off x="3647118" y="1575177"/>
            <a:ext cx="559462" cy="340994"/>
          </a:xfrm>
          <a:prstGeom prst="rect">
            <a:avLst/>
          </a:prstGeom>
          <a:ln/>
        </p:spPr>
        <p:txBody>
          <a:bodyPr vert="horz" wrap="square" lIns="76200" tIns="0" rIns="5715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34" name="TextBox 34"/>
          <p:cNvSpPr txBox="1"/>
          <p:nvPr/>
        </p:nvSpPr>
        <p:spPr>
          <a:xfrm>
            <a:off x="597683" y="4020087"/>
            <a:ext cx="559462" cy="340994"/>
          </a:xfrm>
          <a:prstGeom prst="rect">
            <a:avLst/>
          </a:prstGeom>
          <a:ln/>
        </p:spPr>
        <p:txBody>
          <a:bodyPr vert="horz" wrap="square" lIns="76200" tIns="0" rIns="5715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eyJfdGVtcGxhdGVEYXRhIjp7ImxpbmVDb3VudCI6IjEiLCJ3b3JkQ291bnQiOiIxIn0sInRhZyI6Im5vRWRpdCJ9</bd:templateData>
          </p:ext>
        </p:extLst>
      </p:sp>
      <p:sp>
        <p:nvSpPr>
          <p:cNvPr id="35" name="TextBox 35"/>
          <p:cNvSpPr txBox="1"/>
          <p:nvPr/>
        </p:nvSpPr>
        <p:spPr>
          <a:xfrm>
            <a:off x="3647118" y="4020087"/>
            <a:ext cx="559462" cy="340994"/>
          </a:xfrm>
          <a:prstGeom prst="rect">
            <a:avLst/>
          </a:prstGeom>
          <a:ln/>
        </p:spPr>
        <p:txBody>
          <a:bodyPr vert="horz" wrap="square" lIns="76200" tIns="0" rIns="5715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eyJfdGVtcGxhdGVEYXRhIjp7ImxpbmVDb3VudCI6IjEiLCJ3b3JkQ291bnQiOiIxIn0sInRhZyI6Im5vRWRpdCJ9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S4iemHjeWkp+iEkVxuIyMjIOacrOiDveiEkVxuMy425Lq/5bm05YmN77yM5Li65LqG6YCC5bqU6ZmG5Zyw55Sf5rS777yM54is6KGM5Yqo54mp6L+b5YyW5Ye65LqG5pyA5Y6f5aeL55qE5pys6IO96ISR77yM5Y+v5Lul5a+5546v5aKD6L+F6YCf5YGa5Ye65pys6IO95Y+N5bqU44CCXG4jIyMg5oOF57uq6ISRXG4y5Lq/5bm05YmN77yM5ZO65Lmz5Yqo54mp5Li65LqG5pu05aW95Zyw6YCC5bqU546v5aKD77yM6L+b5YyW5Ye65LqG5oul5pyJ5oGQ5oOn44CB5YW05aWL44CB5oSJ5oKm562J5oOF57uq5Y+N5bqU55qEIOaDhee7quiEkeOAglxuIyMjIOeQhuaZuuiEkVxu5Lq657G76L+b5YyW5Ye65LqG5Y+v5Lul55CG5oCn5oCd6ICD55qE55CG5pm66ISR77yM5Lq657G75oiW6ICF5Lq657G755qE56WW5YWI6L+b5YyW5Ye65pys6IO96ISR5ZKM5oOF57uq6ISR55qE5Y6G5Y+y5oKg5LmF77yM5a+86Ie06L+Z5Lik6ICF5Yqb6YeP5by65aSn77yM5pu06IO95bem5Y+z5Lq657G75YGa5Ye66YCJ5oup44CCXG4jIyMg6LaL5piT6YG/6Zq+XG7kurrnsbvotovmmJPpgb/pmr7mmK/liLvlnKjln7rlm6DkuK3nmoTvvIzopoHliqjnlKjnkIbmmbrohJHlt6XkvZzmmK/pnIDopoHmtojogJfmm7TlpJrog73ph4/nmoTvvIzov5nkuZ/mmK/kuLrku4DkuYjmiJHku6zpmr7ku6XlgZrlh7rnkIbmmbrlhrPnrZbnmoTljp/lm6DjgIIiLCJ0cGxpZCI6IjEwMjMxNSIsInRwbE5hbWUiOiJsaXN0NF8yMDI1MDcwMzE4IiwiZWRpdGVkIjoidHJ1ZSJ9</bd:templateData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习惯之所以难以改变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/>
          </a:blip>
          <a:srcRect t="8869" b="8869"/>
          <a:stretch>
            <a:fillRect/>
          </a:stretch>
        </p:blipFill>
        <p:spPr>
          <a:xfrm>
            <a:off x="7606811" y="1538721"/>
            <a:ext cx="3937263" cy="2159265"/>
          </a:xfrm>
          <a:prstGeom prst="rect">
            <a:avLst/>
          </a:prstGeom>
        </p:spPr>
        <p:extLst>
          <p:ext uri="http://schemas.baidu.com/office/drawing/2023/templateData">
            <bd:templateData xmlns="" xmlns:bd="http://schemas.baidu.com/office/drawing/2023/templateData">eyJfdGVtcGxhdGVEYXRhIjp7ImNvbnRlbnRUeXBlIjoiJGltZzAifSwidGFnIjoiJGltZzAifQ==</bd:templateData>
          </p:ext>
        </p:extLst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7574874" y="3841961"/>
            <a:ext cx="3969200" cy="2318950"/>
          </a:xfrm>
          <a:prstGeom prst="rect">
            <a:avLst/>
          </a:prstGeom>
        </p:spPr>
        <p:extLst>
          <p:ext uri="http://schemas.baidu.com/office/drawing/2023/templateData">
            <bd:templateData xmlns="" xmlns:bd="http://schemas.baidu.com/office/drawing/2023/templateData">eyJfdGVtcGxhdGVEYXRhIjp7ImNvbnRlbnRUeXBlIjoiJGltZzEifSwidGFnIjoiJGltZzEifQ==</bd:templateData>
          </p:ext>
        </p:extLst>
      </p:pic>
      <p:sp>
        <p:nvSpPr>
          <p:cNvPr id="5" name="TextBox 5"/>
          <p:cNvSpPr txBox="1"/>
          <p:nvPr/>
        </p:nvSpPr>
        <p:spPr>
          <a:xfrm>
            <a:off x="1495913" y="2366281"/>
            <a:ext cx="5822174" cy="1220464"/>
          </a:xfrm>
          <a:prstGeom prst="rect">
            <a:avLst/>
          </a:prstGeom>
          <a:ln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习惯之所以难以改变，就是因为其自我巩固的，越用越强，真正的成长就是增强理智脑的力量。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eyJfdGVtcGxhdGVEYXRhIjp7ImNvbnRlbnRUeXBlIjoiJGl0ZW0xX2MiLCJsaW5lQ291bnQiOiIzIiwid29yZENvdW50IjoiMjgifSwidGFnIjoiJGl0ZW0xX2MifQ==</bd:templateData>
          </p:ext>
        </p:extLst>
      </p:sp>
      <p:sp>
        <p:nvSpPr>
          <p:cNvPr id="6" name="TextBox 6"/>
          <p:cNvSpPr txBox="1"/>
          <p:nvPr/>
        </p:nvSpPr>
        <p:spPr>
          <a:xfrm>
            <a:off x="1495913" y="1789059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习惯难以改变的原因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eyJfdGVtcGxhdGVEYXRhIjp7ImNvbnRlbnRUeXBlIjoiJGl0ZW0xX3RpdGxlIiwibGluZUNvdW50IjoiMSIsIndvcmRDb3VudCI6IjEyIn0sInRhZyI6IiRpdGVtMV90aXRsZSJ9</bd:templateData>
          </p:ext>
        </p:extLst>
      </p:sp>
      <p:sp>
        <p:nvSpPr>
          <p:cNvPr id="7" name="TextBox 7"/>
          <p:cNvSpPr txBox="1"/>
          <p:nvPr/>
        </p:nvSpPr>
        <p:spPr>
          <a:xfrm>
            <a:off x="1495913" y="4637047"/>
            <a:ext cx="5822174" cy="1526528"/>
          </a:xfrm>
          <a:prstGeom prst="rect">
            <a:avLst/>
          </a:prstGeom>
          <a:ln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人的真正成长就是增强理智脑的力量，用理智脑驱动情绪脑和本能脑工作，克服天性的过程。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eyJfdGVtcGxhdGVEYXRhIjp7ImNvbnRlbnRUeXBlIjoiJGl0ZW0yX2MiLCJsaW5lQ291bnQiOiI0Iiwid29yZENvdW50IjoiMjgifSwidGFnIjoiJGl0ZW0yX2MifQ==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1495913" y="4040525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克服天性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eyJfdGVtcGxhdGVEYXRhIjp7ImNvbnRlbnRUeXBlIjoiJGl0ZW0yX3RpdGxlIiwibGluZUNvdW50IjoiMSIsIndvcmRDb3VudCI6IjEyIn0sInRhZyI6IiRpdGVtMl90aXRsZSJ9</bd:templateData>
          </p:ext>
        </p:extLst>
      </p:sp>
      <p:sp>
        <p:nvSpPr>
          <p:cNvPr id="9" name="TextBox 9"/>
          <p:cNvSpPr txBox="1"/>
          <p:nvPr/>
        </p:nvSpPr>
        <p:spPr>
          <a:xfrm>
            <a:off x="555545" y="2094667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eyJfdGVtcGxhdGVEYXRhIjp7ImxpbmVDb3VudCI6IjEiLCJ3b3JkQ291bnQiOiIyIn0sInRhZyI6Im5vRWRpdCJ9</bd:templateData>
          </p:ext>
        </p:extLst>
      </p:sp>
      <p:sp>
        <p:nvSpPr>
          <p:cNvPr id="10" name="TextBox 10"/>
          <p:cNvSpPr txBox="1"/>
          <p:nvPr/>
        </p:nvSpPr>
        <p:spPr>
          <a:xfrm>
            <a:off x="555545" y="4338915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eyJfdGVtcGxhdGVEYXRhIjp7ImxpbmVDb3VudCI6IjEiLCJ3b3JkQ291bnQiOiIyIn0sInRhZyI6Im5vRWRpdCJ9</bd:templateData>
          </p:ext>
        </p:extLst>
      </p:sp>
      <p:sp>
        <p:nvSpPr>
          <p:cNvPr id="11" name="AutoShape 11"/>
          <p:cNvSpPr/>
          <p:nvPr/>
        </p:nvSpPr>
        <p:spPr>
          <a:xfrm>
            <a:off x="661045" y="2016336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12" name="AutoShape 12"/>
          <p:cNvSpPr/>
          <p:nvPr/>
        </p:nvSpPr>
        <p:spPr>
          <a:xfrm>
            <a:off x="661045" y="4251935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S5oOaDr+S5i+aJgOS7pemavuS7peaUueWPmFxuIyMjIOS5oOaDr+mavuS7peaUueWPmOeahOWOn+WboFxu5Lmg5oOv5LmL5omA5Lul6Zq+5Lul5pS55Y+Y77yM5bCx5piv5Zug5Li65YW26Ieq5oiR5bep5Zu655qE77yM6LaK55So6LaK5by677yM55yf5q2j55qE5oiQ6ZW/5bCx5piv5aKe5by655CG5pm66ISR55qE5Yqb6YeP44CCXG4jIyMg5YWL5pyN5aSp5oCnXG7kurrnmoTnnJ/mraPmiJDplb/lsLHmmK/lop7lvLrnkIbmmbrohJHnmoTlipvph4/vvIznlKjnkIbmmbrohJHpqbHliqjmg4Xnu6rohJHlkozmnKzog73ohJHlt6XkvZzvvIzlhYvmnI3lpKnmgKfnmoTov4fnqIvjgIIiLCJ0cGxpZCI6IjEwMjMxNSIsInRwbE5hbWUiOiJsaXN0Ml9zYW1lU3R5bGUycGljNiIsImVkaXRlZCI6ImZhbHNlIn0=</bd:templateData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2500" r="12500"/>
          <a:stretch>
            <a:fillRect/>
          </a:stretch>
        </p:blipFill>
        <p:spPr>
          <a:xfrm>
            <a:off x="615557" y="1293101"/>
            <a:ext cx="3938035" cy="5250714"/>
          </a:xfrm>
          <a:prstGeom prst="rect">
            <a:avLst/>
          </a:prstGeom>
        </p:spPr>
        <p:extLst>
          <p:ext uri="http://schemas.baidu.com/office/drawing/2023/templateData">
            <bd:templateData xmlns="" xmlns:bd="http://schemas.baidu.com/office/drawing/2023/templateData">eyJfdGVtcGxhdGVEYXRhIjp7ImNvbnRlbnRUeXBlIjoiJGltZzAifSwidGFnIjoiJGltZzAifQ==</bd:templateData>
          </p:ext>
        </p:extLst>
      </p:pic>
      <p:sp>
        <p:nvSpPr>
          <p:cNvPr id="3" name="AutoShape 3"/>
          <p:cNvSpPr/>
          <p:nvPr/>
        </p:nvSpPr>
        <p:spPr>
          <a:xfrm>
            <a:off x="4232060" y="1718638"/>
            <a:ext cx="7211308" cy="4522346"/>
          </a:xfrm>
          <a:prstGeom prst="roundRect">
            <a:avLst>
              <a:gd name="adj" fmla="val 4504"/>
            </a:avLst>
          </a:prstGeom>
          <a:solidFill>
            <a:schemeClr val="lt2">
              <a:alpha val="100000"/>
            </a:schemeClr>
          </a:solidFill>
          <a:ln/>
          <a:effectLst>
            <a:outerShdw blurRad="381000">
              <a:srgbClr val="000000">
                <a:alpha val="7000"/>
              </a:srgbClr>
            </a:outerShdw>
          </a:effectLst>
        </p:spPr>
        <p:extLst>
          <p:ext uri="http://schemas.baidu.com/office/drawing/2023/templateData">
            <bd:templateData xmlns="" xmlns:bd="http://schemas.baidu.com/office/drawing/2023/templateData">eyJ0YWciOiJub0VkaXQifQ==</bd:templateData>
          </p:ext>
        </p:extLst>
      </p:sp>
      <p:sp>
        <p:nvSpPr>
          <p:cNvPr id="4" name="TextBox 4"/>
          <p:cNvSpPr txBox="1"/>
          <p:nvPr/>
        </p:nvSpPr>
        <p:spPr>
          <a:xfrm>
            <a:off x="4599214" y="2625365"/>
            <a:ext cx="6477000" cy="125774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焦虑的根源在于人们常常同时想做多件事，又立即想要看到结果，这种欲望与能力的不匹配。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eyJfdGVtcGxhdGVEYXRhIjp7ImNvbnRlbnRUeXBlIjoiJGl0ZW0xX2MiLCJsaW5lQ291bnQiOiIzIiwid29yZENvdW50IjoiMzIifSwidGFnIjoiJGl0ZW0xX2MifQ==</bd:templateData>
          </p:ext>
        </p:extLst>
      </p:sp>
      <p:sp>
        <p:nvSpPr>
          <p:cNvPr id="5" name="TextBox 5"/>
          <p:cNvSpPr txBox="1"/>
          <p:nvPr/>
        </p:nvSpPr>
        <p:spPr>
          <a:xfrm>
            <a:off x="4599214" y="2143575"/>
            <a:ext cx="6477000" cy="6452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焦虑的根源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eyJfdGVtcGxhdGVEYXRhIjp7ImNvbnRlbnRUeXBlIjoiJGl0ZW0xX3RpdGxlIiwibGluZUNvdW50IjoiMSIsIndvcmRDb3VudCI6IjE5In0sInRhZyI6IiRpdGVtMV90aXRsZSJ9</bd:templateData>
          </p:ext>
        </p:extLst>
      </p:sp>
      <p:sp>
        <p:nvSpPr>
          <p:cNvPr id="6" name="TextBox 6"/>
          <p:cNvSpPr txBox="1"/>
          <p:nvPr/>
        </p:nvSpPr>
        <p:spPr>
          <a:xfrm>
            <a:off x="4599214" y="4589063"/>
            <a:ext cx="6477000" cy="127152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人们需要了解自己的天性，接受并与之和解，同时学会克制欲望、专注于最重要的事情。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eyJfdGVtcGxhdGVEYXRhIjp7ImNvbnRlbnRUeXBlIjoiJGl0ZW0yX2MiLCJsaW5lQ291bnQiOiIzIiwid29yZENvdW50IjoiMzIifSwidGFnIjoiJGl0ZW0yX2MifQ==</bd:templateData>
          </p:ext>
        </p:extLst>
      </p:sp>
      <p:sp>
        <p:nvSpPr>
          <p:cNvPr id="7" name="TextBox 7"/>
          <p:cNvSpPr txBox="1"/>
          <p:nvPr/>
        </p:nvSpPr>
        <p:spPr>
          <a:xfrm>
            <a:off x="4599214" y="4153214"/>
            <a:ext cx="6477000" cy="6452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解决焦虑的方法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eyJfdGVtcGxhdGVEYXRhIjp7ImNvbnRlbnRUeXBlIjoiJGl0ZW0yX3RpdGxlIiwibGluZUNvdW50IjoiMSIsIndvcmRDb3VudCI6IjE5In0sInRhZyI6IiRpdGVtMl90aXRsZSJ9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焦虑的根由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eEpuiZkeeahOagueeUsVxuIyMjIOeEpuiZkeeahOaguea6kFxu54Sm6JmR55qE5qC55rqQ5Zyo5LqO5Lq65Lus5bi45bi45ZCM5pe25oOz5YGa5aSa5Lu25LqL77yM5Y+I56uL5Y2z5oOz6KaB55yL5Yiw57uT5p6c77yM6L+Z56eN5qyy5pyb5LiO6IO95Yqb55qE5LiN5Yy56YWN44CCXG4jIyMg6Kej5Yaz54Sm6JmR55qE5pa55rOVXG7kurrku6zpnIDopoHkuobop6Poh6rlt7HnmoTlpKnmgKfvvIzmjqXlj5flubbkuI7kuYvlkozop6PvvIzlkIzml7blrabkvJrlhYvliLbmrLLmnJvjgIHkuJPms6jkuo7mnIDph43opoHnmoTkuovmg4XjgIIiLCJ0cGxpZCI6IjEwMjMxNSIsInRwbE5hbWUiOiJsaXN0Ml9JbWcwIiwiZWRpdGVkIjoiZmFsc2UifQ==</bd:templateData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努力的看不到改变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eyJfdGVtcGxhdGVEYXRhIjp7ImNvbnRlbnRUeXBlIjoiJHRpdGxlIiwibGluZUNvdW50IjoiMSIsIndvcmRDb3VudCI6IjI4In0sInRhZyI6IiR0aXRsZSJ9</bd:templateData>
          </p:ext>
        </p:extLst>
      </p:sp>
      <p:sp>
        <p:nvSpPr>
          <p:cNvPr id="3" name="TextBox 3"/>
          <p:cNvSpPr txBox="1"/>
          <p:nvPr/>
        </p:nvSpPr>
        <p:spPr>
          <a:xfrm>
            <a:off x="753960" y="5056977"/>
            <a:ext cx="2989449" cy="138263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人类的天性缺乏耐心，所以一些“XX天瘦身”、“XXX干货整理”类文章、视频非常卖座。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eyJfdGVtcGxhdGVEYXRhIjp7ImNvbnRlbnRUeXBlIjoiJGl0ZW0xX2MiLCJsaW5lQ291bnQiOiI0Iiwid29yZENvdW50IjoiMTUifSwidGFnIjoiJGl0ZW0xX2MifQ==</bd:templateData>
          </p:ext>
        </p:extLst>
      </p:sp>
      <p:sp>
        <p:nvSpPr>
          <p:cNvPr id="4" name="TextBox 4"/>
          <p:cNvSpPr txBox="1"/>
          <p:nvPr/>
        </p:nvSpPr>
        <p:spPr>
          <a:xfrm>
            <a:off x="4601276" y="5056977"/>
            <a:ext cx="2989449" cy="138263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事物的改变是量变到质变的积累，人类缺乏耐心，当付出努力看不到明显结果时，往往会半途而废。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eyJfdGVtcGxhdGVEYXRhIjp7ImNvbnRlbnRUeXBlIjoiJGl0ZW0yX2MiLCJsaW5lQ291bnQiOiI0Iiwid29yZENvdW50IjoiMTUifSwidGFnIjoiJGl0ZW0yX2MifQ==</bd:templateData>
          </p:ext>
        </p:extLst>
      </p:sp>
      <p:sp>
        <p:nvSpPr>
          <p:cNvPr id="5" name="TextBox 5"/>
          <p:cNvSpPr txBox="1"/>
          <p:nvPr/>
        </p:nvSpPr>
        <p:spPr>
          <a:xfrm>
            <a:off x="8452764" y="5056977"/>
            <a:ext cx="2989449" cy="138263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表层学习是并非能让人真的进步的学习，或许只是人们在自己舒适区的往复运动，看似每天打卡坚持某件事情。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eyJfdGVtcGxhdGVEYXRhIjp7ImNvbnRlbnRUeXBlIjoiJGl0ZW0zX2MiLCJsaW5lQ291bnQiOiI0Iiwid29yZENvdW50IjoiMTMifSwidGFnIjoiJGl0ZW0zX2MifQ==</bd:templateData>
          </p:ext>
        </p:extLst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79" b="79"/>
          <a:stretch>
            <a:fillRect/>
          </a:stretch>
        </p:blipFill>
        <p:spPr>
          <a:xfrm>
            <a:off x="394385" y="1857390"/>
            <a:ext cx="3708600" cy="2467905"/>
          </a:xfrm>
          <a:prstGeom prst="rect">
            <a:avLst/>
          </a:prstGeom>
        </p:spPr>
        <p:extLst>
          <p:ext uri="http://schemas.baidu.com/office/drawing/2023/templateData">
            <bd:templateData xmlns="" xmlns:bd="http://schemas.baidu.com/office/drawing/2023/templateData">eyJfdGVtcGxhdGVEYXRhIjp7ImNvbnRlbnRUeXBlIjoiJGltZzAifSwidGFnIjoiJGltZzAifQ==</bd:templateData>
          </p:ext>
        </p:extLst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91" b="91"/>
          <a:stretch>
            <a:fillRect/>
          </a:stretch>
        </p:blipFill>
        <p:spPr>
          <a:xfrm>
            <a:off x="4241700" y="1857390"/>
            <a:ext cx="3708600" cy="2467905"/>
          </a:xfrm>
          <a:prstGeom prst="rect">
            <a:avLst/>
          </a:prstGeom>
        </p:spPr>
        <p:extLst>
          <p:ext uri="http://schemas.baidu.com/office/drawing/2023/templateData">
            <bd:templateData xmlns="" xmlns:bd="http://schemas.baidu.com/office/drawing/2023/templateData">eyJfdGVtcGxhdGVEYXRhIjp7ImNvbnRlbnRUeXBlIjoiJGltZzEifSwidGFnIjoiJGltZzEifQ==</bd:templateData>
          </p:ext>
        </p:extLst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16727" b="16727"/>
          <a:stretch>
            <a:fillRect/>
          </a:stretch>
        </p:blipFill>
        <p:spPr>
          <a:xfrm>
            <a:off x="8093189" y="1857390"/>
            <a:ext cx="3708600" cy="2467905"/>
          </a:xfrm>
          <a:prstGeom prst="rect">
            <a:avLst/>
          </a:prstGeom>
        </p:spPr>
        <p:extLst>
          <p:ext uri="http://schemas.baidu.com/office/drawing/2023/templateData">
            <bd:templateData xmlns="" xmlns:bd="http://schemas.baidu.com/office/drawing/2023/templateData">eyJfdGVtcGxhdGVEYXRhIjp7ImNvbnRlbnRUeXBlIjoiJGltZzIifSwidGFnIjoiJGltZzIifQ==</bd:templateData>
          </p:ext>
        </p:extLst>
      </p:pic>
      <p:sp>
        <p:nvSpPr>
          <p:cNvPr id="9" name="TextBox 9"/>
          <p:cNvSpPr txBox="1"/>
          <p:nvPr/>
        </p:nvSpPr>
        <p:spPr>
          <a:xfrm>
            <a:off x="697369" y="4546677"/>
            <a:ext cx="3102632" cy="507055"/>
          </a:xfrm>
          <a:prstGeom prst="rect">
            <a:avLst/>
          </a:prstGeom>
          <a:ln/>
        </p:spPr>
        <p:txBody>
          <a:bodyPr vert="horz" wrap="square" lIns="66008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缺乏耐心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eyJfdGVtcGxhdGVEYXRhIjp7ImNvbnRlbnRUeXBlIjoiJGl0ZW0xX3RpdGxlIiwibGluZUNvdW50IjoiMSIsIndvcmRDb3VudCI6IjgifSwidGFnIjoiJGl0ZW0xX3RpdGxlIn0=</bd:templateData>
          </p:ext>
        </p:extLst>
      </p:sp>
      <p:sp>
        <p:nvSpPr>
          <p:cNvPr id="10" name="TextBox 10"/>
          <p:cNvSpPr txBox="1"/>
          <p:nvPr/>
        </p:nvSpPr>
        <p:spPr>
          <a:xfrm>
            <a:off x="4564714" y="4546677"/>
            <a:ext cx="3062571" cy="507055"/>
          </a:xfrm>
          <a:prstGeom prst="rect">
            <a:avLst/>
          </a:prstGeom>
          <a:ln/>
        </p:spPr>
        <p:txBody>
          <a:bodyPr vert="horz" wrap="square" lIns="66008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量变到质变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eyJfdGVtcGxhdGVEYXRhIjp7ImNvbnRlbnRUeXBlIjoiJGl0ZW0yX3RpdGxlIiwibGluZUNvdW50IjoiMSIsIndvcmRDb3VudCI6IjgifSwidGFnIjoiJGl0ZW0yX3RpdGxlIn0=</bd:templateData>
          </p:ext>
        </p:extLst>
      </p:sp>
      <p:sp>
        <p:nvSpPr>
          <p:cNvPr id="11" name="TextBox 11"/>
          <p:cNvSpPr txBox="1"/>
          <p:nvPr/>
        </p:nvSpPr>
        <p:spPr>
          <a:xfrm>
            <a:off x="8377123" y="4546677"/>
            <a:ext cx="3140732" cy="507055"/>
          </a:xfrm>
          <a:prstGeom prst="rect">
            <a:avLst/>
          </a:prstGeom>
          <a:ln/>
        </p:spPr>
        <p:txBody>
          <a:bodyPr vert="horz" wrap="square" lIns="66008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表层学习</a:t>
            </a:r>
          </a:p>
        </p:txBody>
        <p:extLst>
          <p:ext uri="http://schemas.baidu.com/office/drawing/2023/templateData">
            <bd:templateData xmlns="" xmlns:bd="http://schemas.baidu.com/office/drawing/2023/templateData">eyJfdGVtcGxhdGVEYXRhIjp7ImNvbnRlbnRUeXBlIjoiJGl0ZW0zX3RpdGxlIiwibGluZUNvdW50IjoiMSIsIndvcmRDb3VudCI6IjgifSwidGFnIjoiJGl0ZW0zX3RpdGxlIn0=</bd:templateData>
          </p:ext>
        </p:extLst>
      </p:sp>
    </p:spTree>
  </p:cSld>
  <p:clrMapOvr>
    <a:masterClrMapping/>
  </p:clrMapOvr>
  <p:extLst>
    <p:ext uri="http://schemas.baidu.com/office/drawing/2023/templateData">
      <bd:templateData xmlns="" xmlns:bd="http://schemas.baidu.com/office/drawing/2023/templateData">eyJtZCI6IiMjIOWKquWKm+eahOeci+S4jeWIsOaUueWPmFxuIyMjIOe8uuS5j+iAkOW/g1xu5Lq657G755qE5aSp5oCn57y65LmP6ICQ5b+D77yM5omA5Lul5LiA5Lqb4oCcWFjlpKnnmKbouqvigJ3jgIHigJxYWFjlubLotKfmlbTnkIbigJ3nsbvmlofnq6DjgIHop4bpopHpnZ7luLjljZbluqfjgIJcbiMjIyDph4/lj5jliLDotKjlj5hcbuS6i+eJqeeahOaUueWPmOaYr+mHj+WPmOWIsOi0qOWPmOeahOenr+e0r++8jOS6uuexu+e8uuS5j+iAkOW/g++8jOW9k+S7mOWHuuWKquWKm+eci+S4jeWIsOaYjuaYvue7k+aenOaXtu+8jOW+gOW+gOS8muWNiumAlOiAjOW6n+OAglxuIyMjIOihqOWxguWtpuS5oFxu6KGo5bGC5a2m5Lmg5piv5bm26Z2e6IO96K6p5Lq655yf55qE6L+b5q2l55qE5a2m5Lmg77yM5oiW6K645Y+q5piv5Lq65Lus5Zyo6Ieq5bex6IiS6YCC5Yy655qE5b6A5aSN6L+Q5Yqo77yM55yL5Ly85q+P5aSp5omT5Y2h5Z2a5oyB5p+Q5Lu25LqL5oOF44CCIiwidHBsaWQiOiIxMDIzMTUiLCJ0cGxOYW1lIjoibGlzdDNfSW1nd3p5MjQwNzA5MDA5IiwiZWRpdGVkIjoiZmFsc2UifQ==</bd:templateData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2D231C"/>
      </a:dk2>
      <a:lt2>
        <a:srgbClr val="EFECE8"/>
      </a:lt2>
      <a:accent1>
        <a:srgbClr val="825D43"/>
      </a:accent1>
      <a:accent2>
        <a:srgbClr val="6C482F"/>
      </a:accent2>
      <a:accent3>
        <a:srgbClr val="5A3923"/>
      </a:accent3>
      <a:accent4>
        <a:srgbClr val="432715"/>
      </a:accent4>
      <a:accent5>
        <a:srgbClr val="3C200E"/>
      </a:accent5>
      <a:accent6>
        <a:srgbClr val="271205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629</Words>
  <Application>Microsoft Office PowerPoint</Application>
  <PresentationFormat>宽屏</PresentationFormat>
  <Paragraphs>168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Arial</vt:lpstr>
      <vt:lpstr>Calibri</vt:lpstr>
      <vt:lpstr>Noto Sans SC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Lambert Wang</cp:lastModifiedBy>
  <cp:revision>3</cp:revision>
  <dcterms:created xsi:type="dcterms:W3CDTF">2006-08-16T00:00:00Z</dcterms:created>
  <dcterms:modified xsi:type="dcterms:W3CDTF">2025-10-10T13:47:13Z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001191110000802100433B10001","ProduceID":"ba9e8ac39964a00abe1b2aabc5752964_1760014577_7cc933a3f8b9d0ada09c4438bfee70ff","ReservedCode1":"b3ecf22d79b1104494273130a6f4514e46022602e4e6cc754a33a14c867c4804","ContentPropagator":"001191110000802100433B10001","PropagateID":"ba9e8ac39964a00abe1b2aabc5752964_1760014577_7cc933a3f8b9d0ada09c4438bfee70ff","ReservedCode2":"b3ecf22d79b1104494273130a6f4514e46022602e4e6cc754a33a14c867c4804"}</vt:lpwstr>
  </property>
</Properties>
</file>